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4"/>
  </p:sldMasterIdLst>
  <p:notesMasterIdLst>
    <p:notesMasterId r:id="rId33"/>
  </p:notesMasterIdLst>
  <p:handoutMasterIdLst>
    <p:handoutMasterId r:id="rId34"/>
  </p:handoutMasterIdLst>
  <p:sldIdLst>
    <p:sldId id="256" r:id="rId5"/>
    <p:sldId id="257" r:id="rId6"/>
    <p:sldId id="312" r:id="rId7"/>
    <p:sldId id="259" r:id="rId8"/>
    <p:sldId id="260" r:id="rId9"/>
    <p:sldId id="263" r:id="rId10"/>
    <p:sldId id="264" r:id="rId11"/>
    <p:sldId id="315" r:id="rId12"/>
    <p:sldId id="261" r:id="rId13"/>
    <p:sldId id="262" r:id="rId14"/>
    <p:sldId id="301" r:id="rId15"/>
    <p:sldId id="313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5" r:id="rId24"/>
    <p:sldId id="276" r:id="rId25"/>
    <p:sldId id="277" r:id="rId26"/>
    <p:sldId id="281" r:id="rId27"/>
    <p:sldId id="302" r:id="rId28"/>
    <p:sldId id="279" r:id="rId29"/>
    <p:sldId id="280" r:id="rId30"/>
    <p:sldId id="285" r:id="rId31"/>
    <p:sldId id="314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BA6712-5E1A-35EB-052C-5FFDBC29EB18}" name="Wilkins, Heather" initials="HW" userId="S::63829@icf.com::29e0cd91-527b-4a59-ab15-d5265c9fd0b4" providerId="AD"/>
  <p188:author id="{EE5AB339-02D9-41DB-1172-CF4BA9139214}" name="ICF" initials="ICF" userId="ICF" providerId="None"/>
  <p188:author id="{80CA0899-DA1D-CF3D-E313-8DDBABD34474}" name="Johnson, Amanda" initials="AJ" userId="S::60902@icf.com::bfb866c6-332d-45b2-906d-872b37efcd0a" providerId="AD"/>
  <p188:author id="{8E46269B-1B90-C0B9-8FDD-2419BC4B54CC}" name="Powers, Faith" initials="PF" userId="S::17406@icf.com::3ca609eb-8f5f-4d6b-bf00-824622c673d9" providerId="AD"/>
  <p188:author id="{1D4081B3-A40A-C652-431D-2B922371CF49}" name="FP" initials="FP" userId="FP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9A49B3-0CED-481E-9538-8FD3762BD23B}" v="4" dt="2025-10-29T18:38:19.4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78" y="10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ngman, Gina L" userId="S::gdingman@blm.gov::6f332bc2-e22b-496e-8ea4-0d2a8f817017" providerId="AD" clId="Web-{D8A7A219-ABD2-E624-37C7-07CF3526F37A}"/>
    <pc:docChg chg="modSld">
      <pc:chgData name="Dingman, Gina L" userId="S::gdingman@blm.gov::6f332bc2-e22b-496e-8ea4-0d2a8f817017" providerId="AD" clId="Web-{D8A7A219-ABD2-E624-37C7-07CF3526F37A}" dt="2025-03-10T17:48:56.333" v="4" actId="20577"/>
      <pc:docMkLst>
        <pc:docMk/>
      </pc:docMkLst>
      <pc:sldChg chg="modSp">
        <pc:chgData name="Dingman, Gina L" userId="S::gdingman@blm.gov::6f332bc2-e22b-496e-8ea4-0d2a8f817017" providerId="AD" clId="Web-{D8A7A219-ABD2-E624-37C7-07CF3526F37A}" dt="2025-03-10T17:48:56.333" v="4" actId="20577"/>
        <pc:sldMkLst>
          <pc:docMk/>
          <pc:sldMk cId="0" sldId="259"/>
        </pc:sldMkLst>
      </pc:sldChg>
    </pc:docChg>
  </pc:docChgLst>
  <pc:docChgLst>
    <pc:chgData name="Brooks, Robin B" userId="S::rbbrooks_blm.gov#ext#@icfonline.onmicrosoft.com::e4f8f715-80e1-45ad-b7b9-5e4dce975b3d" providerId="AD" clId="Web-{650A4952-61D7-66EE-AA26-4BB581B2D8DC}"/>
    <pc:docChg chg="addSld delSld">
      <pc:chgData name="Brooks, Robin B" userId="S::rbbrooks_blm.gov#ext#@icfonline.onmicrosoft.com::e4f8f715-80e1-45ad-b7b9-5e4dce975b3d" providerId="AD" clId="Web-{650A4952-61D7-66EE-AA26-4BB581B2D8DC}" dt="2024-11-07T15:57:21.926" v="1"/>
      <pc:docMkLst>
        <pc:docMk/>
      </pc:docMkLst>
      <pc:sldChg chg="new del">
        <pc:chgData name="Brooks, Robin B" userId="S::rbbrooks_blm.gov#ext#@icfonline.onmicrosoft.com::e4f8f715-80e1-45ad-b7b9-5e4dce975b3d" providerId="AD" clId="Web-{650A4952-61D7-66EE-AA26-4BB581B2D8DC}" dt="2024-11-07T15:57:21.926" v="1"/>
        <pc:sldMkLst>
          <pc:docMk/>
          <pc:sldMk cId="4255534013" sldId="315"/>
        </pc:sldMkLst>
      </pc:sldChg>
    </pc:docChg>
  </pc:docChgLst>
  <pc:docChgLst>
    <pc:chgData name="Dingman, Gina L" userId="S::gdingman@blm.gov::6f332bc2-e22b-496e-8ea4-0d2a8f817017" providerId="AD" clId="Web-{73885B70-482C-C877-F210-0CB82D3E0804}"/>
    <pc:docChg chg="modSld">
      <pc:chgData name="Dingman, Gina L" userId="S::gdingman@blm.gov::6f332bc2-e22b-496e-8ea4-0d2a8f817017" providerId="AD" clId="Web-{73885B70-482C-C877-F210-0CB82D3E0804}" dt="2025-03-10T14:15:24.317" v="1"/>
      <pc:docMkLst>
        <pc:docMk/>
      </pc:docMkLst>
      <pc:sldChg chg="addSp delSp modSp">
        <pc:chgData name="Dingman, Gina L" userId="S::gdingman@blm.gov::6f332bc2-e22b-496e-8ea4-0d2a8f817017" providerId="AD" clId="Web-{73885B70-482C-C877-F210-0CB82D3E0804}" dt="2025-03-10T14:15:24.317" v="1"/>
        <pc:sldMkLst>
          <pc:docMk/>
          <pc:sldMk cId="2268621049" sldId="301"/>
        </pc:sldMkLst>
      </pc:sldChg>
    </pc:docChg>
  </pc:docChgLst>
  <pc:docChgLst>
    <pc:chgData name="Tallon, Megan - FS, UT" userId="08435311-64d8-442b-8959-b0670f77adda" providerId="ADAL" clId="{679A49B3-0CED-481E-9538-8FD3762BD23B}"/>
    <pc:docChg chg="undo custSel addSld delSld modSld sldOrd">
      <pc:chgData name="Tallon, Megan - FS, UT" userId="08435311-64d8-442b-8959-b0670f77adda" providerId="ADAL" clId="{679A49B3-0CED-481E-9538-8FD3762BD23B}" dt="2025-10-29T18:57:39.852" v="499"/>
      <pc:docMkLst>
        <pc:docMk/>
      </pc:docMkLst>
      <pc:sldChg chg="modSp mod">
        <pc:chgData name="Tallon, Megan - FS, UT" userId="08435311-64d8-442b-8959-b0670f77adda" providerId="ADAL" clId="{679A49B3-0CED-481E-9538-8FD3762BD23B}" dt="2025-10-29T17:35:43.415" v="58" actId="20577"/>
        <pc:sldMkLst>
          <pc:docMk/>
          <pc:sldMk cId="0" sldId="260"/>
        </pc:sldMkLst>
        <pc:spChg chg="mod">
          <ac:chgData name="Tallon, Megan - FS, UT" userId="08435311-64d8-442b-8959-b0670f77adda" providerId="ADAL" clId="{679A49B3-0CED-481E-9538-8FD3762BD23B}" dt="2025-10-29T17:35:43.415" v="58" actId="20577"/>
          <ac:spMkLst>
            <pc:docMk/>
            <pc:sldMk cId="0" sldId="260"/>
            <ac:spMk id="6151" creationId="{00000000-0000-0000-0000-000000000000}"/>
          </ac:spMkLst>
        </pc:spChg>
      </pc:sldChg>
      <pc:sldChg chg="modSp mod">
        <pc:chgData name="Tallon, Megan - FS, UT" userId="08435311-64d8-442b-8959-b0670f77adda" providerId="ADAL" clId="{679A49B3-0CED-481E-9538-8FD3762BD23B}" dt="2025-10-29T18:10:12.437" v="337" actId="20577"/>
        <pc:sldMkLst>
          <pc:docMk/>
          <pc:sldMk cId="0" sldId="262"/>
        </pc:sldMkLst>
        <pc:spChg chg="mod">
          <ac:chgData name="Tallon, Megan - FS, UT" userId="08435311-64d8-442b-8959-b0670f77adda" providerId="ADAL" clId="{679A49B3-0CED-481E-9538-8FD3762BD23B}" dt="2025-10-29T18:10:12.437" v="337" actId="20577"/>
          <ac:spMkLst>
            <pc:docMk/>
            <pc:sldMk cId="0" sldId="262"/>
            <ac:spMk id="8195" creationId="{00000000-0000-0000-0000-000000000000}"/>
          </ac:spMkLst>
        </pc:spChg>
      </pc:sldChg>
      <pc:sldChg chg="modSp mod ord">
        <pc:chgData name="Tallon, Megan - FS, UT" userId="08435311-64d8-442b-8959-b0670f77adda" providerId="ADAL" clId="{679A49B3-0CED-481E-9538-8FD3762BD23B}" dt="2025-10-29T17:45:30.343" v="79" actId="20577"/>
        <pc:sldMkLst>
          <pc:docMk/>
          <pc:sldMk cId="0" sldId="263"/>
        </pc:sldMkLst>
        <pc:spChg chg="mod">
          <ac:chgData name="Tallon, Megan - FS, UT" userId="08435311-64d8-442b-8959-b0670f77adda" providerId="ADAL" clId="{679A49B3-0CED-481E-9538-8FD3762BD23B}" dt="2025-10-29T17:45:30.343" v="79" actId="20577"/>
          <ac:spMkLst>
            <pc:docMk/>
            <pc:sldMk cId="0" sldId="263"/>
            <ac:spMk id="9218" creationId="{00000000-0000-0000-0000-000000000000}"/>
          </ac:spMkLst>
        </pc:spChg>
        <pc:spChg chg="mod">
          <ac:chgData name="Tallon, Megan - FS, UT" userId="08435311-64d8-442b-8959-b0670f77adda" providerId="ADAL" clId="{679A49B3-0CED-481E-9538-8FD3762BD23B}" dt="2025-10-29T17:37:58.189" v="74" actId="20577"/>
          <ac:spMkLst>
            <pc:docMk/>
            <pc:sldMk cId="0" sldId="263"/>
            <ac:spMk id="9219" creationId="{00000000-0000-0000-0000-000000000000}"/>
          </ac:spMkLst>
        </pc:spChg>
      </pc:sldChg>
      <pc:sldChg chg="modSp mod ord">
        <pc:chgData name="Tallon, Megan - FS, UT" userId="08435311-64d8-442b-8959-b0670f77adda" providerId="ADAL" clId="{679A49B3-0CED-481E-9538-8FD3762BD23B}" dt="2025-10-29T17:45:34.526" v="81" actId="20577"/>
        <pc:sldMkLst>
          <pc:docMk/>
          <pc:sldMk cId="0" sldId="264"/>
        </pc:sldMkLst>
        <pc:spChg chg="mod">
          <ac:chgData name="Tallon, Megan - FS, UT" userId="08435311-64d8-442b-8959-b0670f77adda" providerId="ADAL" clId="{679A49B3-0CED-481E-9538-8FD3762BD23B}" dt="2025-10-29T17:45:34.526" v="81" actId="20577"/>
          <ac:spMkLst>
            <pc:docMk/>
            <pc:sldMk cId="0" sldId="264"/>
            <ac:spMk id="10242" creationId="{00000000-0000-0000-0000-000000000000}"/>
          </ac:spMkLst>
        </pc:spChg>
      </pc:sldChg>
      <pc:sldChg chg="del">
        <pc:chgData name="Tallon, Megan - FS, UT" userId="08435311-64d8-442b-8959-b0670f77adda" providerId="ADAL" clId="{679A49B3-0CED-481E-9538-8FD3762BD23B}" dt="2025-10-29T18:13:20.527" v="338" actId="2696"/>
        <pc:sldMkLst>
          <pc:docMk/>
          <pc:sldMk cId="0" sldId="265"/>
        </pc:sldMkLst>
      </pc:sldChg>
      <pc:sldChg chg="modSp mod">
        <pc:chgData name="Tallon, Megan - FS, UT" userId="08435311-64d8-442b-8959-b0670f77adda" providerId="ADAL" clId="{679A49B3-0CED-481E-9538-8FD3762BD23B}" dt="2025-10-29T18:25:58.103" v="465" actId="6549"/>
        <pc:sldMkLst>
          <pc:docMk/>
          <pc:sldMk cId="0" sldId="267"/>
        </pc:sldMkLst>
        <pc:spChg chg="mod">
          <ac:chgData name="Tallon, Megan - FS, UT" userId="08435311-64d8-442b-8959-b0670f77adda" providerId="ADAL" clId="{679A49B3-0CED-481E-9538-8FD3762BD23B}" dt="2025-10-29T18:25:58.103" v="465" actId="6549"/>
          <ac:spMkLst>
            <pc:docMk/>
            <pc:sldMk cId="0" sldId="267"/>
            <ac:spMk id="13315" creationId="{00000000-0000-0000-0000-000000000000}"/>
          </ac:spMkLst>
        </pc:spChg>
      </pc:sldChg>
      <pc:sldChg chg="modSp mod">
        <pc:chgData name="Tallon, Megan - FS, UT" userId="08435311-64d8-442b-8959-b0670f77adda" providerId="ADAL" clId="{679A49B3-0CED-481E-9538-8FD3762BD23B}" dt="2025-10-29T18:31:18.710" v="478" actId="20577"/>
        <pc:sldMkLst>
          <pc:docMk/>
          <pc:sldMk cId="0" sldId="272"/>
        </pc:sldMkLst>
        <pc:spChg chg="mod">
          <ac:chgData name="Tallon, Megan - FS, UT" userId="08435311-64d8-442b-8959-b0670f77adda" providerId="ADAL" clId="{679A49B3-0CED-481E-9538-8FD3762BD23B}" dt="2025-10-29T18:31:18.710" v="478" actId="20577"/>
          <ac:spMkLst>
            <pc:docMk/>
            <pc:sldMk cId="0" sldId="272"/>
            <ac:spMk id="18435" creationId="{00000000-0000-0000-0000-000000000000}"/>
          </ac:spMkLst>
        </pc:spChg>
      </pc:sldChg>
      <pc:sldChg chg="modSp mod">
        <pc:chgData name="Tallon, Megan - FS, UT" userId="08435311-64d8-442b-8959-b0670f77adda" providerId="ADAL" clId="{679A49B3-0CED-481E-9538-8FD3762BD23B}" dt="2025-10-29T18:38:31.374" v="482" actId="20577"/>
        <pc:sldMkLst>
          <pc:docMk/>
          <pc:sldMk cId="0" sldId="276"/>
        </pc:sldMkLst>
        <pc:spChg chg="mod">
          <ac:chgData name="Tallon, Megan - FS, UT" userId="08435311-64d8-442b-8959-b0670f77adda" providerId="ADAL" clId="{679A49B3-0CED-481E-9538-8FD3762BD23B}" dt="2025-10-29T18:38:31.374" v="482" actId="20577"/>
          <ac:spMkLst>
            <pc:docMk/>
            <pc:sldMk cId="0" sldId="276"/>
            <ac:spMk id="3" creationId="{F336C949-B8F3-4223-900B-6FA15CE750B1}"/>
          </ac:spMkLst>
        </pc:spChg>
      </pc:sldChg>
      <pc:sldChg chg="modSp mod">
        <pc:chgData name="Tallon, Megan - FS, UT" userId="08435311-64d8-442b-8959-b0670f77adda" providerId="ADAL" clId="{679A49B3-0CED-481E-9538-8FD3762BD23B}" dt="2025-10-29T18:46:50.160" v="497" actId="20577"/>
        <pc:sldMkLst>
          <pc:docMk/>
          <pc:sldMk cId="0" sldId="279"/>
        </pc:sldMkLst>
        <pc:spChg chg="mod">
          <ac:chgData name="Tallon, Megan - FS, UT" userId="08435311-64d8-442b-8959-b0670f77adda" providerId="ADAL" clId="{679A49B3-0CED-481E-9538-8FD3762BD23B}" dt="2025-10-29T18:46:50.160" v="497" actId="20577"/>
          <ac:spMkLst>
            <pc:docMk/>
            <pc:sldMk cId="0" sldId="279"/>
            <ac:spMk id="25603" creationId="{00000000-0000-0000-0000-000000000000}"/>
          </ac:spMkLst>
        </pc:spChg>
      </pc:sldChg>
      <pc:sldChg chg="ord">
        <pc:chgData name="Tallon, Megan - FS, UT" userId="08435311-64d8-442b-8959-b0670f77adda" providerId="ADAL" clId="{679A49B3-0CED-481E-9538-8FD3762BD23B}" dt="2025-10-29T18:57:39.852" v="499"/>
        <pc:sldMkLst>
          <pc:docMk/>
          <pc:sldMk cId="0" sldId="281"/>
        </pc:sldMkLst>
      </pc:sldChg>
      <pc:sldChg chg="modSp mod">
        <pc:chgData name="Tallon, Megan - FS, UT" userId="08435311-64d8-442b-8959-b0670f77adda" providerId="ADAL" clId="{679A49B3-0CED-481E-9538-8FD3762BD23B}" dt="2025-10-29T18:21:11.428" v="351" actId="6549"/>
        <pc:sldMkLst>
          <pc:docMk/>
          <pc:sldMk cId="3368448196" sldId="313"/>
        </pc:sldMkLst>
        <pc:spChg chg="mod">
          <ac:chgData name="Tallon, Megan - FS, UT" userId="08435311-64d8-442b-8959-b0670f77adda" providerId="ADAL" clId="{679A49B3-0CED-481E-9538-8FD3762BD23B}" dt="2025-10-29T18:21:11.428" v="351" actId="6549"/>
          <ac:spMkLst>
            <pc:docMk/>
            <pc:sldMk cId="3368448196" sldId="313"/>
            <ac:spMk id="6" creationId="{673556CA-FA90-DF54-93A8-170DD2765478}"/>
          </ac:spMkLst>
        </pc:spChg>
      </pc:sldChg>
      <pc:sldChg chg="modSp add mod ord">
        <pc:chgData name="Tallon, Megan - FS, UT" userId="08435311-64d8-442b-8959-b0670f77adda" providerId="ADAL" clId="{679A49B3-0CED-481E-9538-8FD3762BD23B}" dt="2025-10-29T18:08:04.132" v="323" actId="20577"/>
        <pc:sldMkLst>
          <pc:docMk/>
          <pc:sldMk cId="1127865330" sldId="315"/>
        </pc:sldMkLst>
        <pc:spChg chg="mod">
          <ac:chgData name="Tallon, Megan - FS, UT" userId="08435311-64d8-442b-8959-b0670f77adda" providerId="ADAL" clId="{679A49B3-0CED-481E-9538-8FD3762BD23B}" dt="2025-10-29T18:08:04.132" v="323" actId="20577"/>
          <ac:spMkLst>
            <pc:docMk/>
            <pc:sldMk cId="1127865330" sldId="315"/>
            <ac:spMk id="5" creationId="{BA02A8B6-ED38-7E1C-4FAF-55F3CD5918AD}"/>
          </ac:spMkLst>
        </pc:spChg>
        <pc:spChg chg="mod">
          <ac:chgData name="Tallon, Megan - FS, UT" userId="08435311-64d8-442b-8959-b0670f77adda" providerId="ADAL" clId="{679A49B3-0CED-481E-9538-8FD3762BD23B}" dt="2025-10-29T18:00:02.221" v="315" actId="20577"/>
          <ac:spMkLst>
            <pc:docMk/>
            <pc:sldMk cId="1127865330" sldId="315"/>
            <ac:spMk id="7170" creationId="{5BBD37E0-A140-397F-5E38-E17EF6880AF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57112CC-7996-4E21-AB8D-E77344BD09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98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6CBF9-58E3-49A0-8205-C01E83B89E6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C86A8-0A4D-49B4-A6FA-305A9258C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0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3375384348/in/album-72157695289319662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43051832601/in/album-72157695289319662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2423069339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2595723127/in/album-72177720299827382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2568291065/in/album-72177720304515079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2953487380/in/album-72177720308834125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2567385747/in/album-72177720304515079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1665738544/in/album-72157695289319662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2442599200/in/album-72157695289319662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200"/>
              <a:buFont typeface="Wingdings" panose="05000000000000000000" pitchFamily="2" charset="2"/>
              <a:buChar char=""/>
            </a:pP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78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hlinkClick r:id="rId3"/>
              </a:rPr>
              <a:t>Kimiwon</a:t>
            </a:r>
            <a:r>
              <a:rPr lang="en-US">
                <a:hlinkClick r:id="rId3"/>
              </a:rPr>
              <a:t> Fire in Canada 2 | 2023 BLM Fire Employee Photo </a:t>
            </a:r>
            <a:r>
              <a:rPr lang="en-US" err="1">
                <a:hlinkClick r:id="rId3"/>
              </a:rPr>
              <a:t>Cont</a:t>
            </a:r>
            <a:r>
              <a:rPr lang="en-US">
                <a:hlinkClick r:id="rId3"/>
              </a:rPr>
              <a:t>… | Flickr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C86A8-0A4D-49B4-A6FA-305A9258CCB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43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Dozers Cut Fireline on Wildfires | When a wildfire starts, l… | Flickr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C86A8-0A4D-49B4-A6FA-305A9258CC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Light The Night NIFC | NIFC participated in the 2022 Light t… | Flickr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C86A8-0A4D-49B4-A6FA-305A9258CC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27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Mobile Attack Practice, Lehi, Utah | The crew of a Type 4 Fi… | Flickr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C86A8-0A4D-49B4-A6FA-305A9258CC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02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BLM Equipment Inspections | The Bureau of Land Management se… | Flickr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C86A8-0A4D-49B4-A6FA-305A9258CC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53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Major Fire in Florida | A brush truck from </a:t>
            </a:r>
            <a:r>
              <a:rPr lang="en-US" err="1">
                <a:hlinkClick r:id="rId3"/>
              </a:rPr>
              <a:t>Merrit</a:t>
            </a:r>
            <a:r>
              <a:rPr lang="en-US">
                <a:hlinkClick r:id="rId3"/>
              </a:rPr>
              <a:t> Island Nat… | Flickr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C86A8-0A4D-49B4-A6FA-305A9258CC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82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hlinkClick r:id="rId3"/>
              </a:rPr>
              <a:t>BLM Equipment Inspections | The Bureau of Land Management se… | Flickr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C86A8-0A4D-49B4-A6FA-305A9258CCB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43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dozer_Elko_081721 | Dozer, 08/17/2021, Elko, Nevada, Marc Sa… | National Interagency Fire Center | Flickr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C86A8-0A4D-49B4-A6FA-305A9258CCB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38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Heavy Equipment Road Clearance, Bolt Creek Fire, </a:t>
            </a:r>
            <a:r>
              <a:rPr lang="en-US" err="1">
                <a:hlinkClick r:id="rId3"/>
              </a:rPr>
              <a:t>Washingto</a:t>
            </a:r>
            <a:r>
              <a:rPr lang="en-US">
                <a:hlinkClick r:id="rId3"/>
              </a:rPr>
              <a:t>… | Flickr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C86A8-0A4D-49B4-A6FA-305A9258CC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29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ur images. One with a campground, one with a bulldozer, one with a horse and fire fighters, and one with a dispatch trailer. The title &quot;Equipment&quot; over the top of the images. 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r="1267"/>
          <a:stretch/>
        </p:blipFill>
        <p:spPr>
          <a:xfrm>
            <a:off x="0" y="-408470"/>
            <a:ext cx="9144000" cy="70013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5" name="Rectangle 4"/>
          <p:cNvSpPr/>
          <p:nvPr userDrawn="1"/>
        </p:nvSpPr>
        <p:spPr>
          <a:xfrm>
            <a:off x="0" y="4495800"/>
            <a:ext cx="9144000" cy="1752600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905000" y="4495800"/>
            <a:ext cx="7086600" cy="17526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Course Name Unit # –</a:t>
            </a:r>
            <a:br>
              <a:rPr lang="en-US"/>
            </a:br>
            <a:r>
              <a:rPr lang="en-US"/>
              <a:t>Unit Name</a:t>
            </a:r>
            <a:endParaRPr lang="en-US" altLang="en-US" sz="4000">
              <a:solidFill>
                <a:schemeClr val="bg1"/>
              </a:solidFill>
            </a:endParaRPr>
          </a:p>
        </p:txBody>
      </p:sp>
      <p:pic>
        <p:nvPicPr>
          <p:cNvPr id="6" name="Picture 5" descr="NWCG Logo">
            <a:extLst>
              <a:ext uri="{FF2B5EF4-FFF2-40B4-BE49-F238E27FC236}">
                <a16:creationId xmlns:a16="http://schemas.microsoft.com/office/drawing/2014/main" id="{87E4CE6E-5511-4A14-BE1C-5157149468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6" y="4681325"/>
            <a:ext cx="174061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6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6200" y="1179576"/>
            <a:ext cx="5486400" cy="1691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76200" y="3032586"/>
            <a:ext cx="5486400" cy="1691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76200" y="4876800"/>
            <a:ext cx="5486400" cy="1691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791200" y="1179576"/>
            <a:ext cx="3200400" cy="1691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5791200" y="3032760"/>
            <a:ext cx="3200400" cy="1691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5791200" y="4876800"/>
            <a:ext cx="3200400" cy="1691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87F88A-978E-A453-BE88-E39D09CBE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20307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6200" y="1179576"/>
            <a:ext cx="2926080" cy="5376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3086100" y="1179576"/>
            <a:ext cx="2926080" cy="5376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6096000" y="1179576"/>
            <a:ext cx="2926080" cy="5376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373A08-9688-D81F-5986-FA856021A6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688342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578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66645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1179576"/>
            <a:ext cx="3516312" cy="25603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486400" y="3992881"/>
            <a:ext cx="3516312" cy="25603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46688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A713F0-155F-CD4E-A0B9-0E3AFE7D5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1900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8"/>
          <p:cNvSpPr>
            <a:spLocks noGrp="1"/>
          </p:cNvSpPr>
          <p:nvPr>
            <p:ph sz="quarter" idx="13"/>
          </p:nvPr>
        </p:nvSpPr>
        <p:spPr>
          <a:xfrm>
            <a:off x="464820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297122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EDF338-1169-90C3-1000-A6676B06BF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8686800" cy="537667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1A87C9-E0A5-4FF3-C2C0-EF6F5F538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60294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A1425E-D84C-987F-4EC6-5FD48E2856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825496"/>
            <a:ext cx="9144000" cy="380390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948B8A-EAC0-B27D-347A-AE7871A5B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032751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228600" y="1179577"/>
            <a:ext cx="8686800" cy="72542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b="1"/>
            </a:lvl1pPr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A1425E-D84C-987F-4EC6-5FD48E2856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05001"/>
            <a:ext cx="9144000" cy="47243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948B8A-EAC0-B27D-347A-AE7871A5B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32599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228600" y="1179577"/>
            <a:ext cx="8686800" cy="72542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b="1"/>
            </a:lvl1pPr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948B8A-EAC0-B27D-347A-AE7871A5B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15A9DE-D9FA-488F-93B4-7EEE866390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905001"/>
            <a:ext cx="9144000" cy="4727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695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578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A543FA0-96E0-0E9B-74EF-843BF09B4B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6400" y="1179576"/>
            <a:ext cx="3502152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B005ED-D7A5-40AF-9E8B-274DA7C60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1369585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493D53-F137-2387-E9BC-6F986015AC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52578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20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8600" y="1182560"/>
            <a:ext cx="35052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E4E251-DF67-F6C9-A979-B62331BC09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40426" y="1182560"/>
            <a:ext cx="52578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40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755136" y="1179512"/>
            <a:ext cx="52578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E4E251-DF67-F6C9-A979-B62331BC09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12"/>
            <a:ext cx="3502152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71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947C7D-DA5A-4F58-40EB-1153B289D6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64765" y="1186202"/>
            <a:ext cx="43434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93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466344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947C7D-DA5A-4F58-40EB-1153B289D6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43434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61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46688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A713F0-155F-CD4E-A0B9-0E3AFE7D5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620D79-5856-100D-2240-15DEA6F9F2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75288" y="1175230"/>
            <a:ext cx="3520440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4CE8594-941B-9C5D-A91A-15B5AE1F4C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69042" y="3989634"/>
            <a:ext cx="3520440" cy="25603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21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ledge chec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0" y="1179576"/>
            <a:ext cx="91440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Question?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0" y="2206752"/>
            <a:ext cx="4495800" cy="4346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Answer: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48200" y="2206752"/>
            <a:ext cx="4495800" cy="4346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Answer: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B37E7B-E76F-68C9-9277-ACFCF863F0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21589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nowledge chec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0" y="1179576"/>
            <a:ext cx="91440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Question?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0" y="2206752"/>
            <a:ext cx="4495800" cy="4346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Answer: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B37E7B-E76F-68C9-9277-ACFCF863F0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572B27-2C52-7930-C003-1F5829E795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8202" y="2209800"/>
            <a:ext cx="4498848" cy="4343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07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9FA99A-55BD-8B72-FC8D-6422982428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25870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9EF64-5D71-4F35-A11D-EF8ACFFD46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24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Sim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1D5816FF-9C02-762E-6B74-0041D8F0F8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37BB4DB-A3B6-C72C-C9E2-125BBB110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642269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487B1-9358-435F-AF32-3538C6CF39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28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C680B-32C3-497E-842A-45735DBB76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61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B005ED-D7A5-40AF-9E8B-274DA7C60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solidFill>
            <a:schemeClr val="accent3"/>
          </a:solidFill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4197694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noFill/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990600"/>
            <a:ext cx="8686800" cy="54864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400"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640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8686800" cy="658368"/>
          </a:xfrm>
          <a:solidFill>
            <a:srgbClr val="4EA36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8686800" cy="658368"/>
          </a:xfrm>
          <a:solidFill>
            <a:srgbClr val="935F24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8686800" cy="658368"/>
          </a:xfrm>
          <a:solidFill>
            <a:srgbClr val="CEBEA7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441F830-1E5D-06EA-C420-33392BFC39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600" y="3537204"/>
            <a:ext cx="8686800" cy="658368"/>
          </a:xfrm>
          <a:solidFill>
            <a:srgbClr val="EB992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EFE272A-7617-AEA9-A84B-769BEFA81A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25287" y="4323080"/>
            <a:ext cx="8686800" cy="658368"/>
          </a:xfrm>
          <a:solidFill>
            <a:srgbClr val="D1F0F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307005-8368-5812-03C0-F4A8A8141C1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25287" y="5108956"/>
            <a:ext cx="8686800" cy="658368"/>
          </a:xfrm>
          <a:solidFill>
            <a:srgbClr val="E3ECF3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A7DEC0-E96A-45FC-0ED6-8429F4E3DA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38539" y="5894832"/>
            <a:ext cx="8686800" cy="658368"/>
          </a:xfrm>
          <a:solidFill>
            <a:srgbClr val="CEBEA7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50931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5257800" cy="658368"/>
          </a:xfrm>
          <a:solidFill>
            <a:srgbClr val="4EA361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5257800" cy="658368"/>
          </a:xfrm>
          <a:solidFill>
            <a:srgbClr val="935F24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441F830-1E5D-06EA-C420-33392BFC39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600" y="3537204"/>
            <a:ext cx="5257800" cy="658368"/>
          </a:xfrm>
          <a:solidFill>
            <a:srgbClr val="EB9922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EFE272A-7617-AEA9-A84B-769BEFA81A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25287" y="4323080"/>
            <a:ext cx="5257800" cy="658368"/>
          </a:xfrm>
          <a:solidFill>
            <a:srgbClr val="D1F0F0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307005-8368-5812-03C0-F4A8A8141C1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25287" y="5108956"/>
            <a:ext cx="5257800" cy="658368"/>
          </a:xfrm>
          <a:solidFill>
            <a:srgbClr val="E3ECF3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A7DEC0-E96A-45FC-0ED6-8429F4E3DA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38539" y="5894832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E90F1F4-8183-9AE3-45A8-0835A4A1D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6400" y="1179576"/>
            <a:ext cx="3502152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68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5257800" cy="658368"/>
          </a:xfrm>
          <a:solidFill>
            <a:srgbClr val="4EA361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5257800" cy="658368"/>
          </a:xfrm>
          <a:solidFill>
            <a:srgbClr val="935F24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441F830-1E5D-06EA-C420-33392BFC39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600" y="3537204"/>
            <a:ext cx="5257800" cy="658368"/>
          </a:xfrm>
          <a:solidFill>
            <a:srgbClr val="EB9922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EFE272A-7617-AEA9-A84B-769BEFA81A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25287" y="4323080"/>
            <a:ext cx="5257800" cy="658368"/>
          </a:xfrm>
          <a:solidFill>
            <a:srgbClr val="D1F0F0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307005-8368-5812-03C0-F4A8A8141C1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25287" y="5108956"/>
            <a:ext cx="5257800" cy="658368"/>
          </a:xfrm>
          <a:solidFill>
            <a:srgbClr val="E3ECF3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A7DEC0-E96A-45FC-0ED6-8429F4E3DA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38539" y="5894832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C956C6EB-15A6-3E85-5EEB-1C035332519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75288" y="1175230"/>
            <a:ext cx="3520440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2208C284-A476-8278-A0FE-D36F22AD967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69042" y="3989634"/>
            <a:ext cx="3520440" cy="25603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77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8686800" cy="658368"/>
          </a:xfrm>
          <a:solidFill>
            <a:srgbClr val="4EA36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8686800" cy="658368"/>
          </a:xfrm>
          <a:solidFill>
            <a:srgbClr val="935F24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8686800" cy="658368"/>
          </a:xfrm>
          <a:solidFill>
            <a:srgbClr val="CEBEA7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C225F91-38D2-22D7-07CD-7D4BD1473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537204"/>
            <a:ext cx="9144000" cy="309219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89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0" y="2823216"/>
            <a:ext cx="9144000" cy="380618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Image/Chart/Video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30F473-3673-89D0-7F4F-C7600C166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162451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0" y="2823217"/>
            <a:ext cx="4572000" cy="380618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Image/Chart/Video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4572000" y="2823217"/>
            <a:ext cx="4572000" cy="380618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Image/Chart/Video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232FDA-69A8-C228-2CC5-05EDEEB92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27210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87544"/>
            <a:ext cx="9144000" cy="29136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Google Shape;10;p1"/>
          <p:cNvSpPr txBox="1">
            <a:spLocks/>
          </p:cNvSpPr>
          <p:nvPr userDrawn="1"/>
        </p:nvSpPr>
        <p:spPr>
          <a:xfrm>
            <a:off x="0" y="6587544"/>
            <a:ext cx="5486400" cy="291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>
              <a:defRPr lang="en-US"/>
            </a:defPPr>
            <a:lvl1pPr marL="0" marR="0" lvl="0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kern="1200" cap="none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1200" b="1" i="0" u="none" strike="noStrike" kern="1200" cap="none" baseline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D-310 Unit 2: Equipment</a:t>
            </a:r>
          </a:p>
        </p:txBody>
      </p:sp>
      <p:sp>
        <p:nvSpPr>
          <p:cNvPr id="9" name="Google Shape;11;p1"/>
          <p:cNvSpPr txBox="1">
            <a:spLocks/>
          </p:cNvSpPr>
          <p:nvPr userDrawn="1"/>
        </p:nvSpPr>
        <p:spPr>
          <a:xfrm>
            <a:off x="7008909" y="6587545"/>
            <a:ext cx="2133600" cy="29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9576CE3-27B5-5719-2676-1BB85F16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95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11" r:id="rId32"/>
    <p:sldLayoutId id="2147483744" r:id="rId3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Relationship Id="rId5" Type="http://schemas.openxmlformats.org/officeDocument/2006/relationships/hyperlink" Target="https://www.nwcg.gov/positions/expanded-dispatch-support-dispatcher/standards-and-references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solidFill>
                  <a:schemeClr val="bg1"/>
                </a:solidFill>
              </a:rPr>
              <a:t>D-310 Unit 2: Equipment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A3D8A2-67A7-4380-8A11-D1961D1CC1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CAB9EF64-5D71-4F35-A11D-EF8ACFFD461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/>
              <a:t>Mobile Shower Facilities (2 of 2)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79577"/>
            <a:ext cx="5246688" cy="5373624"/>
          </a:xfrm>
        </p:spPr>
        <p:txBody>
          <a:bodyPr>
            <a:normAutofit/>
          </a:bodyPr>
          <a:lstStyle/>
          <a:p>
            <a:r>
              <a:rPr lang="en-US" dirty="0"/>
              <a:t>Mobile shower facilities arrive on scene with potable water and water tender for continuous support. </a:t>
            </a:r>
          </a:p>
          <a:p>
            <a:r>
              <a:rPr lang="en-US" dirty="0"/>
              <a:t>Contractor may arrive with additional/optional equipment (e.g., hand washing units, Americans with Disabilities Act [ADA] shower stalls).</a:t>
            </a:r>
          </a:p>
          <a:p>
            <a:r>
              <a:rPr lang="en-US" dirty="0"/>
              <a:t>Incident is responsible for removal of waste (grey) water.</a:t>
            </a:r>
          </a:p>
        </p:txBody>
      </p:sp>
      <p:pic>
        <p:nvPicPr>
          <p:cNvPr id="11" name="Picture 5" descr="Tents."/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8" b="4548"/>
          <a:stretch/>
        </p:blipFill>
        <p:spPr bwMode="auto">
          <a:xfrm>
            <a:off x="5475288" y="1175230"/>
            <a:ext cx="3520440" cy="2560320"/>
          </a:xfrm>
          <a:ln w="57150" cmpd="thickThin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obile shower unit."/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8" r="19748"/>
          <a:stretch/>
        </p:blipFill>
        <p:spPr bwMode="auto">
          <a:xfrm>
            <a:off x="5475288" y="3864215"/>
            <a:ext cx="3520440" cy="2560320"/>
          </a:xfrm>
          <a:ln w="57150" cmpd="thickThin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E92761F-AF08-4619-9F38-908CC091D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/>
              <a:t>Activity: Mobile Food &amp; Shower Service Request Form (1 of 2)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16048C-B95A-4D27-C0C5-6C310E4F36F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99219" y="1181100"/>
            <a:ext cx="4145562" cy="5372100"/>
          </a:xfrm>
        </p:spPr>
      </p:pic>
    </p:spTree>
    <p:extLst>
      <p:ext uri="{BB962C8B-B14F-4D97-AF65-F5344CB8AC3E}">
        <p14:creationId xmlns:p14="http://schemas.microsoft.com/office/powerpoint/2010/main" val="2268621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/>
              <a:t>Activity: Mobile Food &amp; Shower Service Request Form (2 of 2)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556CA-FA90-DF54-93A8-170DD276547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62500" lnSpcReduction="20000"/>
          </a:bodyPr>
          <a:lstStyle/>
          <a:p>
            <a:pPr marL="0" marR="0" lvl="0" indent="0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None/>
              <a:tabLst>
                <a:tab pos="647065" algn="l"/>
              </a:tabLst>
            </a:pPr>
            <a:r>
              <a:rPr lang="en-US" sz="2200" b="1" spc="0" dirty="0"/>
              <a:t>Incident</a:t>
            </a:r>
            <a:r>
              <a:rPr lang="en-US" sz="2200" b="1" spc="-55" dirty="0"/>
              <a:t> </a:t>
            </a:r>
            <a:r>
              <a:rPr lang="en-US" sz="2200" b="1" spc="0" dirty="0"/>
              <a:t>Name:</a:t>
            </a:r>
            <a:r>
              <a:rPr lang="en-US" sz="2200" b="1" spc="250" dirty="0"/>
              <a:t> </a:t>
            </a:r>
            <a:r>
              <a:rPr lang="en-US" sz="2200" spc="0" dirty="0"/>
              <a:t>Round </a:t>
            </a:r>
            <a:r>
              <a:rPr lang="en-US" sz="2200" spc="-25" dirty="0"/>
              <a:t>Up</a:t>
            </a:r>
            <a:endParaRPr lang="en-US" sz="2200" spc="0" dirty="0"/>
          </a:p>
          <a:p>
            <a:pPr marL="0" marR="0" lvl="0" indent="0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None/>
              <a:tabLst>
                <a:tab pos="647700" algn="l"/>
              </a:tabLst>
            </a:pPr>
            <a:r>
              <a:rPr lang="en-US" sz="2200" b="1" spc="0" dirty="0"/>
              <a:t>Resource</a:t>
            </a:r>
            <a:r>
              <a:rPr lang="en-US" sz="2200" b="1" spc="-40" dirty="0"/>
              <a:t> </a:t>
            </a:r>
            <a:r>
              <a:rPr lang="en-US" sz="2200" b="1" spc="0" dirty="0"/>
              <a:t>Order</a:t>
            </a:r>
            <a:r>
              <a:rPr lang="en-US" sz="2200" b="1" spc="-55" dirty="0"/>
              <a:t> </a:t>
            </a:r>
            <a:r>
              <a:rPr lang="en-US" sz="2200" b="1" dirty="0"/>
              <a:t>#</a:t>
            </a:r>
            <a:r>
              <a:rPr lang="en-US" sz="2200" b="1" spc="0" dirty="0"/>
              <a:t>:</a:t>
            </a:r>
            <a:r>
              <a:rPr lang="en-US" sz="2200" b="1" spc="275" dirty="0"/>
              <a:t> </a:t>
            </a:r>
            <a:r>
              <a:rPr lang="en-US" sz="2200" spc="0" dirty="0"/>
              <a:t>ID-BOF-</a:t>
            </a:r>
            <a:r>
              <a:rPr lang="en-US" sz="2200" spc="-10" dirty="0"/>
              <a:t>004079</a:t>
            </a:r>
            <a:endParaRPr lang="en-US" sz="2200" spc="0" dirty="0"/>
          </a:p>
          <a:p>
            <a:pPr marL="0" marR="0" lvl="0" indent="0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None/>
              <a:tabLst>
                <a:tab pos="647700" algn="l"/>
              </a:tabLst>
            </a:pPr>
            <a:r>
              <a:rPr lang="en-US" sz="2200" b="1" spc="0" dirty="0"/>
              <a:t>Financial</a:t>
            </a:r>
            <a:r>
              <a:rPr lang="en-US" sz="2200" b="1" spc="-35" dirty="0"/>
              <a:t> </a:t>
            </a:r>
            <a:r>
              <a:rPr lang="en-US" sz="2200" b="1" spc="0" dirty="0"/>
              <a:t>Code:</a:t>
            </a:r>
            <a:r>
              <a:rPr lang="en-US" sz="2200" b="1" spc="295" dirty="0"/>
              <a:t> </a:t>
            </a:r>
            <a:r>
              <a:rPr lang="en-US" sz="2200" spc="-10" dirty="0"/>
              <a:t>P4ABC2 </a:t>
            </a:r>
            <a:endParaRPr lang="en-US" sz="2200" spc="0" dirty="0"/>
          </a:p>
          <a:p>
            <a:pPr marL="0" marR="0" lvl="0" indent="0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None/>
              <a:tabLst>
                <a:tab pos="647700" algn="l"/>
              </a:tabLst>
            </a:pPr>
            <a:r>
              <a:rPr lang="en-US" sz="2200" b="1" spc="0" dirty="0"/>
              <a:t>Food Service Request</a:t>
            </a:r>
            <a:r>
              <a:rPr lang="en-US" sz="2200" b="1" spc="-55" dirty="0"/>
              <a:t> E</a:t>
            </a:r>
            <a:r>
              <a:rPr lang="en-US" sz="2200" b="1" spc="0" dirty="0"/>
              <a:t>#:</a:t>
            </a:r>
            <a:r>
              <a:rPr lang="en-US" sz="2200" b="1" spc="305" dirty="0"/>
              <a:t> </a:t>
            </a:r>
            <a:r>
              <a:rPr lang="en-US" sz="2200" spc="0" dirty="0"/>
              <a:t>E-</a:t>
            </a:r>
            <a:r>
              <a:rPr lang="en-US" sz="2200" spc="-25" dirty="0"/>
              <a:t>28</a:t>
            </a:r>
            <a:endParaRPr lang="en-US" sz="2200" spc="0" dirty="0"/>
          </a:p>
          <a:p>
            <a:pPr marL="0" marR="0" lvl="0" indent="0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None/>
              <a:tabLst>
                <a:tab pos="647700" algn="l"/>
              </a:tabLst>
            </a:pPr>
            <a:r>
              <a:rPr lang="en-US" sz="2200" b="1" spc="0" dirty="0"/>
              <a:t>Date of first meal:</a:t>
            </a:r>
            <a:r>
              <a:rPr lang="en-US" sz="2200" b="1" spc="295" dirty="0"/>
              <a:t> </a:t>
            </a:r>
            <a:r>
              <a:rPr lang="en-US" sz="2200" spc="0" dirty="0"/>
              <a:t>Today’s</a:t>
            </a:r>
            <a:r>
              <a:rPr lang="en-US" sz="2200" spc="-20" dirty="0"/>
              <a:t> date</a:t>
            </a:r>
            <a:endParaRPr lang="en-US" sz="2200" spc="0" dirty="0"/>
          </a:p>
          <a:p>
            <a:pPr marL="0" marR="0" lvl="0" indent="0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None/>
              <a:tabLst>
                <a:tab pos="647700" algn="l"/>
              </a:tabLst>
            </a:pPr>
            <a:r>
              <a:rPr lang="en-US" sz="2200" b="1" spc="0" dirty="0"/>
              <a:t>First</a:t>
            </a:r>
            <a:r>
              <a:rPr lang="en-US" sz="2200" b="1" spc="-30" dirty="0"/>
              <a:t> </a:t>
            </a:r>
            <a:r>
              <a:rPr lang="en-US" sz="2200" b="1" spc="0" dirty="0"/>
              <a:t>meal:</a:t>
            </a:r>
            <a:r>
              <a:rPr lang="en-US" sz="2200" b="1" spc="280" dirty="0"/>
              <a:t> </a:t>
            </a:r>
            <a:r>
              <a:rPr lang="en-US" sz="2200" spc="0" dirty="0"/>
              <a:t>Dinner</a:t>
            </a:r>
            <a:r>
              <a:rPr lang="en-US" sz="2200" spc="-45" dirty="0"/>
              <a:t> </a:t>
            </a:r>
            <a:r>
              <a:rPr lang="en-US" sz="2200" spc="-10" dirty="0"/>
              <a:t>tomorrow</a:t>
            </a:r>
            <a:endParaRPr lang="en-US" sz="2200" spc="0" dirty="0"/>
          </a:p>
          <a:p>
            <a:pPr marL="0" marR="244475" lvl="0" indent="0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None/>
              <a:tabLst>
                <a:tab pos="647700" algn="l"/>
              </a:tabLst>
            </a:pPr>
            <a:r>
              <a:rPr lang="en-US" sz="2200" b="1" spc="0" dirty="0"/>
              <a:t>Persons</a:t>
            </a:r>
            <a:r>
              <a:rPr lang="en-US" sz="2200" b="1" spc="-20" dirty="0"/>
              <a:t> </a:t>
            </a:r>
            <a:r>
              <a:rPr lang="en-US" sz="2200" b="1" spc="0" dirty="0"/>
              <a:t>Assigned:</a:t>
            </a:r>
            <a:r>
              <a:rPr lang="en-US" sz="2200" b="1" spc="-20" dirty="0"/>
              <a:t> </a:t>
            </a:r>
            <a:r>
              <a:rPr lang="en-US" sz="2200" spc="0" dirty="0"/>
              <a:t>15</a:t>
            </a:r>
            <a:r>
              <a:rPr lang="en-US" sz="2200" spc="-20" dirty="0"/>
              <a:t> </a:t>
            </a:r>
            <a:r>
              <a:rPr lang="en-US" sz="2200" spc="0" dirty="0"/>
              <a:t>crews,</a:t>
            </a:r>
            <a:r>
              <a:rPr lang="en-US" sz="2200" spc="-15" dirty="0"/>
              <a:t> </a:t>
            </a:r>
            <a:r>
              <a:rPr lang="en-US" sz="2200" spc="0" dirty="0"/>
              <a:t>2</a:t>
            </a:r>
            <a:r>
              <a:rPr lang="en-US" sz="2200" spc="-10" dirty="0"/>
              <a:t> </a:t>
            </a:r>
            <a:r>
              <a:rPr lang="en-US" sz="2200" spc="0" dirty="0"/>
              <a:t>camp</a:t>
            </a:r>
            <a:r>
              <a:rPr lang="en-US" sz="2200" spc="-10" dirty="0"/>
              <a:t> </a:t>
            </a:r>
            <a:r>
              <a:rPr lang="en-US" sz="2200" spc="0" dirty="0"/>
              <a:t>crews,</a:t>
            </a:r>
            <a:r>
              <a:rPr lang="en-US" sz="2200" spc="-15" dirty="0"/>
              <a:t> </a:t>
            </a:r>
            <a:r>
              <a:rPr lang="en-US" sz="2200" spc="0" dirty="0"/>
              <a:t>20</a:t>
            </a:r>
            <a:r>
              <a:rPr lang="en-US" sz="2200" spc="-10" dirty="0"/>
              <a:t> </a:t>
            </a:r>
            <a:r>
              <a:rPr lang="en-US" sz="2200" spc="0" dirty="0"/>
              <a:t>engines,</a:t>
            </a:r>
            <a:r>
              <a:rPr lang="en-US" sz="2200" spc="-30" dirty="0"/>
              <a:t> </a:t>
            </a:r>
            <a:r>
              <a:rPr lang="en-US" sz="2200" spc="0" dirty="0"/>
              <a:t>45</a:t>
            </a:r>
            <a:r>
              <a:rPr lang="en-US" sz="2200" spc="-20" dirty="0"/>
              <a:t> </a:t>
            </a:r>
            <a:r>
              <a:rPr lang="en-US" sz="2200" spc="0" dirty="0"/>
              <a:t>overhead,</a:t>
            </a:r>
            <a:r>
              <a:rPr lang="en-US" sz="2200" spc="-15" dirty="0"/>
              <a:t> </a:t>
            </a:r>
            <a:r>
              <a:rPr lang="en-US" sz="2200" spc="0" dirty="0"/>
              <a:t>and</a:t>
            </a:r>
            <a:r>
              <a:rPr lang="en-US" sz="2200" spc="-10" dirty="0"/>
              <a:t> </a:t>
            </a:r>
            <a:r>
              <a:rPr lang="en-US" sz="2200" spc="0" dirty="0"/>
              <a:t>8 </a:t>
            </a:r>
            <a:r>
              <a:rPr lang="en-US" sz="2200" spc="-10" dirty="0"/>
              <a:t>helicopters</a:t>
            </a:r>
            <a:endParaRPr lang="en-US" sz="2200" spc="0" dirty="0"/>
          </a:p>
          <a:p>
            <a:pPr marL="0" marR="0" lvl="0" indent="0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None/>
              <a:tabLst>
                <a:tab pos="647700" algn="l"/>
              </a:tabLst>
            </a:pPr>
            <a:r>
              <a:rPr lang="en-US" sz="2200" b="1" spc="0" dirty="0"/>
              <a:t>Reporting</a:t>
            </a:r>
            <a:r>
              <a:rPr lang="en-US" sz="2200" b="1" spc="-50" dirty="0"/>
              <a:t> </a:t>
            </a:r>
            <a:r>
              <a:rPr lang="en-US" sz="2200" b="1" spc="0" dirty="0"/>
              <a:t>location:</a:t>
            </a:r>
            <a:r>
              <a:rPr lang="en-US" sz="2200" b="1" spc="260" dirty="0"/>
              <a:t> </a:t>
            </a:r>
            <a:r>
              <a:rPr lang="en-US" sz="2200" spc="0" dirty="0"/>
              <a:t>ICP-3830</a:t>
            </a:r>
            <a:r>
              <a:rPr lang="en-US" sz="2200" spc="-30" dirty="0"/>
              <a:t> </a:t>
            </a:r>
            <a:r>
              <a:rPr lang="en-US" sz="2200" spc="0" dirty="0"/>
              <a:t>ID-21</a:t>
            </a:r>
            <a:r>
              <a:rPr lang="en-US" sz="2200" dirty="0"/>
              <a:t>, </a:t>
            </a:r>
            <a:r>
              <a:rPr lang="en-US" sz="2200" spc="0" dirty="0"/>
              <a:t>Idaho</a:t>
            </a:r>
            <a:r>
              <a:rPr lang="en-US" sz="2200" spc="-30" dirty="0"/>
              <a:t> </a:t>
            </a:r>
            <a:r>
              <a:rPr lang="en-US" sz="2200" spc="0" dirty="0"/>
              <a:t>City,</a:t>
            </a:r>
            <a:r>
              <a:rPr lang="en-US" sz="2200" spc="-55" dirty="0"/>
              <a:t> </a:t>
            </a:r>
            <a:r>
              <a:rPr lang="en-US" sz="2200" spc="-10" dirty="0"/>
              <a:t>ID 83631</a:t>
            </a:r>
            <a:endParaRPr lang="en-US" sz="2200" spc="0" dirty="0"/>
          </a:p>
          <a:p>
            <a:pPr marL="0" marR="0" lvl="0" indent="0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None/>
              <a:tabLst>
                <a:tab pos="647700" algn="l"/>
              </a:tabLst>
            </a:pPr>
            <a:r>
              <a:rPr lang="en-US" sz="2200" b="1" spc="0" dirty="0"/>
              <a:t>Contact</a:t>
            </a:r>
            <a:r>
              <a:rPr lang="en-US" sz="2200" b="1" spc="-25" dirty="0"/>
              <a:t> </a:t>
            </a:r>
            <a:r>
              <a:rPr lang="en-US" sz="2200" b="1" spc="0" dirty="0"/>
              <a:t>person at the Incident:</a:t>
            </a:r>
            <a:r>
              <a:rPr lang="en-US" sz="2200" b="1" spc="295" dirty="0"/>
              <a:t> </a:t>
            </a:r>
            <a:r>
              <a:rPr lang="en-US" sz="2200" spc="0" dirty="0"/>
              <a:t>F</a:t>
            </a:r>
            <a:r>
              <a:rPr lang="en-US" sz="2200" dirty="0"/>
              <a:t>DUL</a:t>
            </a:r>
            <a:r>
              <a:rPr lang="en-US" sz="2200" spc="-20" dirty="0"/>
              <a:t> </a:t>
            </a:r>
            <a:r>
              <a:rPr lang="en-US" sz="2200" spc="0" dirty="0"/>
              <a:t>-</a:t>
            </a:r>
            <a:r>
              <a:rPr lang="en-US" sz="2200" spc="-45" dirty="0"/>
              <a:t> </a:t>
            </a:r>
            <a:r>
              <a:rPr lang="en-US" sz="2200" spc="0" dirty="0"/>
              <a:t>Jene</a:t>
            </a:r>
            <a:r>
              <a:rPr lang="en-US" sz="2200" spc="-50" dirty="0"/>
              <a:t> </a:t>
            </a:r>
            <a:r>
              <a:rPr lang="en-US" sz="2200" spc="-20" dirty="0"/>
              <a:t>Jones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5000"/>
              <a:buNone/>
              <a:tabLst>
                <a:tab pos="647700" algn="l"/>
              </a:tabLst>
            </a:pPr>
            <a:r>
              <a:rPr lang="en-US" sz="2200" b="1" spc="0" dirty="0"/>
              <a:t>Spike</a:t>
            </a:r>
            <a:r>
              <a:rPr lang="en-US" sz="2200" b="1" spc="-30" dirty="0"/>
              <a:t> </a:t>
            </a:r>
            <a:r>
              <a:rPr lang="en-US" sz="2200" b="1" spc="0" dirty="0"/>
              <a:t>Camps:</a:t>
            </a:r>
            <a:r>
              <a:rPr lang="en-US" sz="2200" b="1" spc="300" dirty="0"/>
              <a:t> </a:t>
            </a:r>
            <a:r>
              <a:rPr lang="en-US" sz="2200" spc="-25" dirty="0"/>
              <a:t>No</a:t>
            </a:r>
            <a:endParaRPr lang="en-US" sz="2200" spc="0" dirty="0"/>
          </a:p>
          <a:p>
            <a:pPr marL="0" marR="0" lvl="0" indent="0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None/>
              <a:tabLst>
                <a:tab pos="647700" algn="l"/>
              </a:tabLst>
            </a:pPr>
            <a:r>
              <a:rPr lang="en-US" sz="2200" b="1" spc="0" dirty="0"/>
              <a:t>Potable</a:t>
            </a:r>
            <a:r>
              <a:rPr lang="en-US" sz="2200" b="1" spc="-45" dirty="0"/>
              <a:t> </a:t>
            </a:r>
            <a:r>
              <a:rPr lang="en-US" sz="2200" b="1" spc="0" dirty="0"/>
              <a:t>Water:</a:t>
            </a:r>
            <a:r>
              <a:rPr lang="en-US" sz="2200" b="1" spc="305" dirty="0"/>
              <a:t> </a:t>
            </a:r>
            <a:r>
              <a:rPr lang="en-US" sz="2200" spc="0" dirty="0"/>
              <a:t>In</a:t>
            </a:r>
            <a:r>
              <a:rPr lang="en-US" sz="2200" spc="-20" dirty="0"/>
              <a:t> </a:t>
            </a:r>
            <a:r>
              <a:rPr lang="en-US" sz="2200" spc="0" dirty="0"/>
              <a:t>Idaho</a:t>
            </a:r>
            <a:r>
              <a:rPr lang="en-US" sz="2200" spc="-20" dirty="0"/>
              <a:t> </a:t>
            </a:r>
            <a:r>
              <a:rPr lang="en-US" sz="2200" spc="0" dirty="0"/>
              <a:t>City,</a:t>
            </a:r>
            <a:r>
              <a:rPr lang="en-US" sz="2200" spc="-55" dirty="0"/>
              <a:t> </a:t>
            </a:r>
            <a:r>
              <a:rPr lang="en-US" sz="2200" spc="0" dirty="0"/>
              <a:t>one</a:t>
            </a:r>
            <a:r>
              <a:rPr lang="en-US" sz="2200" spc="-50" dirty="0"/>
              <a:t> </a:t>
            </a:r>
            <a:r>
              <a:rPr lang="en-US" sz="2200" spc="0" dirty="0"/>
              <a:t>mile</a:t>
            </a:r>
            <a:r>
              <a:rPr lang="en-US" sz="2200" spc="-35" dirty="0"/>
              <a:t> </a:t>
            </a:r>
            <a:r>
              <a:rPr lang="en-US" sz="2200" spc="-20" dirty="0"/>
              <a:t>away</a:t>
            </a:r>
            <a:endParaRPr lang="en-US" sz="2200" spc="0" dirty="0"/>
          </a:p>
          <a:p>
            <a:pPr marL="0" marR="0" lvl="0" indent="0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None/>
              <a:tabLst>
                <a:tab pos="647700" algn="l"/>
              </a:tabLst>
            </a:pPr>
            <a:r>
              <a:rPr lang="en-US" sz="2200" b="1" spc="0" dirty="0"/>
              <a:t>Estimated Duration of Incident:</a:t>
            </a:r>
            <a:r>
              <a:rPr lang="en-US" sz="2200" b="1" spc="290" dirty="0"/>
              <a:t> </a:t>
            </a:r>
            <a:r>
              <a:rPr lang="en-US" sz="2200" spc="0" dirty="0"/>
              <a:t>7 days</a:t>
            </a:r>
          </a:p>
          <a:p>
            <a:pPr marL="0" marR="0" lvl="0" indent="0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None/>
              <a:tabLst>
                <a:tab pos="647700" algn="l"/>
              </a:tabLst>
            </a:pPr>
            <a:r>
              <a:rPr lang="en-US" sz="2200" b="1" spc="0" dirty="0"/>
              <a:t>Estimated Personnel at Peak:</a:t>
            </a:r>
            <a:r>
              <a:rPr lang="en-US" sz="2200" b="1" spc="305" dirty="0"/>
              <a:t> </a:t>
            </a:r>
            <a:r>
              <a:rPr lang="en-US" sz="2200" spc="0" dirty="0"/>
              <a:t>760</a:t>
            </a:r>
          </a:p>
          <a:p>
            <a:pPr marL="0" marR="0" lvl="0" indent="0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None/>
              <a:tabLst>
                <a:tab pos="647700" algn="l"/>
              </a:tabLst>
            </a:pPr>
            <a:r>
              <a:rPr lang="en-US" sz="2200" b="1" spc="0" dirty="0"/>
              <a:t>Dispatch Contact:</a:t>
            </a:r>
            <a:r>
              <a:rPr lang="en-US" sz="2200" b="1" spc="280" dirty="0"/>
              <a:t> </a:t>
            </a:r>
            <a:r>
              <a:rPr lang="en-US" sz="2200" spc="0" dirty="0"/>
              <a:t>EQ</a:t>
            </a:r>
            <a:r>
              <a:rPr lang="en-US" sz="2200" spc="-50" dirty="0"/>
              <a:t> </a:t>
            </a:r>
            <a:r>
              <a:rPr lang="en-US" sz="2200" spc="0" dirty="0"/>
              <a:t>Desk</a:t>
            </a:r>
            <a:endParaRPr lang="en-US" sz="2200" dirty="0"/>
          </a:p>
          <a:p>
            <a:pPr marL="0" marR="0" lvl="0" indent="0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None/>
              <a:tabLst>
                <a:tab pos="647700" algn="l"/>
              </a:tabLst>
            </a:pPr>
            <a:r>
              <a:rPr lang="en-US" sz="2200" b="1" spc="0" dirty="0"/>
              <a:t>Telephone Number:</a:t>
            </a:r>
            <a:r>
              <a:rPr lang="en-US" sz="2200" spc="0" dirty="0"/>
              <a:t> 208-333-</a:t>
            </a:r>
            <a:r>
              <a:rPr lang="en-US" sz="2200" spc="-20" dirty="0"/>
              <a:t>5555</a:t>
            </a:r>
            <a:endParaRPr lang="en-US" sz="2200" spc="0" dirty="0"/>
          </a:p>
          <a:p>
            <a:pPr marL="0" marR="0" lv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None/>
              <a:tabLst>
                <a:tab pos="647065" algn="l"/>
              </a:tabLst>
            </a:pPr>
            <a:endParaRPr lang="en-US" sz="2000" spc="0" dirty="0"/>
          </a:p>
        </p:txBody>
      </p:sp>
    </p:spTree>
    <p:extLst>
      <p:ext uri="{BB962C8B-B14F-4D97-AF65-F5344CB8AC3E}">
        <p14:creationId xmlns:p14="http://schemas.microsoft.com/office/powerpoint/2010/main" val="3368448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/>
              <a:t>Demobilization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r>
              <a:rPr lang="en-US" dirty="0"/>
              <a:t>Local units will notify their GACC twenty-four (24) hours in advance of demobilization.</a:t>
            </a:r>
          </a:p>
          <a:p>
            <a:r>
              <a:rPr lang="en-US" dirty="0"/>
              <a:t>All release information will be entered into IROC within fifteen (15) minutes of demobilization. </a:t>
            </a:r>
          </a:p>
          <a:p>
            <a:r>
              <a:rPr lang="en-US" dirty="0"/>
              <a:t>Requests to reassign these resources will be placed by the local unit to the Geographic Area Coordination Center (GACC).</a:t>
            </a:r>
          </a:p>
          <a:p>
            <a:pPr lvl="1"/>
            <a:r>
              <a:rPr lang="en-US" dirty="0"/>
              <a:t>GACC will forward the request to NICC.</a:t>
            </a:r>
          </a:p>
          <a:p>
            <a:pPr lvl="1"/>
            <a:r>
              <a:rPr lang="en-US" dirty="0"/>
              <a:t>All reassignments of national units will be approved by NICC.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Type 1 &amp; 2 Structure Engines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F921162-45AA-F9D5-511D-62C09A89BF9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Minimum requirements</a:t>
            </a:r>
          </a:p>
          <a:p>
            <a:r>
              <a:rPr lang="en-US"/>
              <a:t>Type 1 – Gallons per minute (GPM) 1,000+, 1,200 ft. hose, 4 personnel</a:t>
            </a:r>
          </a:p>
          <a:p>
            <a:r>
              <a:rPr lang="en-US"/>
              <a:t>Type 2 – GPM 500+, 1,000 ft. hose, 3 personnel</a:t>
            </a:r>
          </a:p>
        </p:txBody>
      </p:sp>
      <p:pic>
        <p:nvPicPr>
          <p:cNvPr id="19" name="Picture 3" descr="Red firetrucks outside of the National Interagency Fire Center building. 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t="25180" r="2962" b="23111"/>
          <a:stretch/>
        </p:blipFill>
        <p:spPr bwMode="auto">
          <a:xfrm>
            <a:off x="0" y="2823216"/>
            <a:ext cx="9144000" cy="3769608"/>
          </a:xfrm>
          <a:solidFill>
            <a:srgbClr val="FFFFFF"/>
          </a:solidFill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6"/>
          <p:cNvSpPr>
            <a:spLocks noGrp="1" noChangeArrowheads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Type 3 &amp; 4 Wildland Engines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95BE0AC-9072-8316-DED7-EEC66CD5BE0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Minimum requirements</a:t>
            </a:r>
          </a:p>
          <a:p>
            <a:r>
              <a:rPr lang="en-US"/>
              <a:t>Type 3 – GPM 150, 1,000 ft. hose, 3 personnel</a:t>
            </a:r>
          </a:p>
          <a:p>
            <a:r>
              <a:rPr lang="en-US"/>
              <a:t>Type 4 – GPM 50, 300 ft. hose, 2 personnel</a:t>
            </a:r>
          </a:p>
        </p:txBody>
      </p:sp>
      <p:pic>
        <p:nvPicPr>
          <p:cNvPr id="17" name="Picture 7" descr="Firefighters walking next to a  Bureau of Land Management fire truck. 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0" t="39458" b="9086"/>
          <a:stretch/>
        </p:blipFill>
        <p:spPr bwMode="auto"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Type 5 &amp; 6 Wildland Engines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A0FEF6-B4EA-0BC3-B6FB-FE48AD0A345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Minimum requirements</a:t>
            </a:r>
          </a:p>
          <a:p>
            <a:r>
              <a:rPr lang="en-US"/>
              <a:t>Type 5 – GPM 50, 300 ft. hose, 2 personnel</a:t>
            </a:r>
          </a:p>
          <a:p>
            <a:r>
              <a:rPr lang="en-US"/>
              <a:t>Type 6 – GPM 50, 300 ft. hose, 2 personnel</a:t>
            </a:r>
          </a:p>
        </p:txBody>
      </p:sp>
      <p:pic>
        <p:nvPicPr>
          <p:cNvPr id="9" name="Picture 7" descr="A Bureau of Land Management fire truck. 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3" b="12940"/>
          <a:stretch/>
        </p:blipFill>
        <p:spPr bwMode="auto">
          <a:xfrm>
            <a:off x="0" y="2825496"/>
            <a:ext cx="9144000" cy="3803904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Type 7 Wildland Engine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856B6FDD-71DF-EC1B-C8AA-DA118047A0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noProof="0"/>
              <a:t>Minimum requirements</a:t>
            </a:r>
          </a:p>
          <a:p>
            <a:pPr lvl="0"/>
            <a:r>
              <a:rPr lang="en-US" noProof="0"/>
              <a:t>Type 7 – GPM 10, 200 ft. hose, 2 personnel</a:t>
            </a:r>
          </a:p>
        </p:txBody>
      </p:sp>
      <p:pic>
        <p:nvPicPr>
          <p:cNvPr id="24" name="Picture Placeholder 23" descr="A fire truck parked in front of a fire. &#10;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6" b="16668"/>
          <a:stretch/>
        </p:blipFill>
        <p:spPr>
          <a:xfrm>
            <a:off x="0" y="2825496"/>
            <a:ext cx="9144000" cy="3803904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/>
              <a:t>Engine Sources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r>
              <a:rPr lang="en-US" dirty="0"/>
              <a:t>Federal/Cooperators</a:t>
            </a:r>
          </a:p>
          <a:p>
            <a:pPr lvl="1"/>
            <a:r>
              <a:rPr lang="en-US" dirty="0"/>
              <a:t>Engines may be federal, state, and/or local government resources.</a:t>
            </a:r>
          </a:p>
          <a:p>
            <a:r>
              <a:rPr lang="en-US" dirty="0"/>
              <a:t>Contract/Virtual Incident Procurement (VIPR) Dispatch Priority Lists (DPLs)</a:t>
            </a:r>
          </a:p>
          <a:p>
            <a:r>
              <a:rPr lang="en-US" dirty="0"/>
              <a:t>Incident Only Agreements</a:t>
            </a:r>
          </a:p>
          <a:p>
            <a:pPr lvl="1"/>
            <a:r>
              <a:rPr lang="en-US" dirty="0"/>
              <a:t>Not available for reassignment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/>
              <a:t>Engine Configuration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r>
              <a:rPr lang="en-US"/>
              <a:t>Without configuration</a:t>
            </a:r>
          </a:p>
          <a:p>
            <a:pPr lvl="1"/>
            <a:r>
              <a:rPr lang="en-US"/>
              <a:t>Single resource: Each engine is assigned an individual equipment request.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With configuration</a:t>
            </a:r>
          </a:p>
          <a:p>
            <a:pPr lvl="1"/>
            <a:r>
              <a:rPr lang="en-US"/>
              <a:t>Each engine is assigned an individual equipment request.</a:t>
            </a:r>
          </a:p>
          <a:p>
            <a:pPr lvl="1"/>
            <a:r>
              <a:rPr lang="en-US"/>
              <a:t>The roster is in Interagency Resource Ordering Capability (IROC).</a:t>
            </a:r>
          </a:p>
          <a:p>
            <a:pPr lvl="2"/>
            <a:r>
              <a:rPr lang="en-US"/>
              <a:t>Each engine crew member is assigned a request number, which is a sequential subset of an equipment number.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Objectives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Students will be able to:</a:t>
            </a:r>
          </a:p>
          <a:p>
            <a:r>
              <a:rPr lang="en-US"/>
              <a:t>Mobilize, reassign, and demobilize equipment in a safe and cost-effective manner.</a:t>
            </a:r>
          </a:p>
          <a:p>
            <a:r>
              <a:rPr lang="en-US"/>
              <a:t>Determine the information needed to utilize supplemental forms to mobilize national contract caterer and shower units.</a:t>
            </a:r>
          </a:p>
          <a:p>
            <a:r>
              <a:rPr lang="en-US"/>
              <a:t>Identify equipment types and sources and unique ordering procedures.</a:t>
            </a:r>
          </a:p>
          <a:p>
            <a:r>
              <a:rPr lang="en-US"/>
              <a:t>Describe the equipment demobilization process.</a:t>
            </a:r>
          </a:p>
          <a:p>
            <a:r>
              <a:rPr lang="en-US"/>
              <a:t>Describe the interaction the equipment dispatcher must have with other functional areas within the incident support organization.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/>
              <a:t>Strike Teams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028133-42B1-4874-89B2-2D96685B6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1182560"/>
            <a:ext cx="3505200" cy="5373624"/>
          </a:xfrm>
        </p:spPr>
        <p:txBody>
          <a:bodyPr>
            <a:normAutofit/>
          </a:bodyPr>
          <a:lstStyle/>
          <a:p>
            <a:pPr lvl="0"/>
            <a:r>
              <a:rPr lang="en-US"/>
              <a:t>Generally, not ordered nationally.</a:t>
            </a:r>
          </a:p>
          <a:p>
            <a:pPr lvl="0"/>
            <a:r>
              <a:rPr lang="en-US"/>
              <a:t>Consist of five or more like engines and a Strike Team Leader Engine (STEN).</a:t>
            </a:r>
          </a:p>
          <a:p>
            <a:pPr lvl="0"/>
            <a:r>
              <a:rPr lang="en-US"/>
              <a:t>Follow local procedures when ordering.</a:t>
            </a:r>
          </a:p>
        </p:txBody>
      </p:sp>
      <p:pic>
        <p:nvPicPr>
          <p:cNvPr id="25" name="Picture Placeholder 24" descr="Three trucks in a row. ">
            <a:extLst>
              <a:ext uri="{FF2B5EF4-FFF2-40B4-BE49-F238E27FC236}">
                <a16:creationId xmlns:a16="http://schemas.microsoft.com/office/drawing/2014/main" id="{C850B907-F461-EB6C-8DE4-7C69CE23E8A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57" r="32714" b="-57"/>
          <a:stretch/>
        </p:blipFill>
        <p:spPr>
          <a:xfrm>
            <a:off x="3733800" y="1054544"/>
            <a:ext cx="5257800" cy="5376672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/>
              <a:t>Rolling Stock 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6C949-B8F3-4223-900B-6FA15CE750B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Equipment with wheels or tracks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Tractor with lowboy and dozer</a:t>
            </a:r>
          </a:p>
        </p:txBody>
      </p:sp>
      <p:pic>
        <p:nvPicPr>
          <p:cNvPr id="16" name="Picture Placeholder 15" descr="A tractor on a flatbed trailer.&#10;&#10;">
            <a:extLst>
              <a:ext uri="{FF2B5EF4-FFF2-40B4-BE49-F238E27FC236}">
                <a16:creationId xmlns:a16="http://schemas.microsoft.com/office/drawing/2014/main" id="{D1072BDF-18FB-42E0-87F5-3BD0342D0F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8" b="11458"/>
          <a:stretch/>
        </p:blipFill>
        <p:spPr>
          <a:xfrm>
            <a:off x="20" y="2825496"/>
            <a:ext cx="9143980" cy="3803904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/>
              <a:t>Rolling Stock (2 of 2)</a:t>
            </a:r>
          </a:p>
        </p:txBody>
      </p:sp>
      <p:sp>
        <p:nvSpPr>
          <p:cNvPr id="23557" name="Content Placeholder 23558">
            <a:extLst>
              <a:ext uri="{FF2B5EF4-FFF2-40B4-BE49-F238E27FC236}">
                <a16:creationId xmlns:a16="http://schemas.microsoft.com/office/drawing/2014/main" id="{1212BA94-7696-4C42-B255-1DF10A13872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</p:spPr>
        <p:txBody>
          <a:bodyPr>
            <a:normAutofit/>
          </a:bodyPr>
          <a:lstStyle/>
          <a:p>
            <a:r>
              <a:rPr lang="en-US"/>
              <a:t>Water tender</a:t>
            </a:r>
          </a:p>
          <a:p>
            <a:r>
              <a:rPr lang="en-US"/>
              <a:t>Tractor/plow</a:t>
            </a:r>
          </a:p>
        </p:txBody>
      </p:sp>
      <p:pic>
        <p:nvPicPr>
          <p:cNvPr id="9" name="Picture Placeholder 8" descr="Tractor on the side of the road. ">
            <a:extLst>
              <a:ext uri="{FF2B5EF4-FFF2-40B4-BE49-F238E27FC236}">
                <a16:creationId xmlns:a16="http://schemas.microsoft.com/office/drawing/2014/main" id="{A9260B4C-2A14-C7B2-BC5B-FCB6222575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t="2938" r="29984" b="-1"/>
          <a:stretch/>
        </p:blipFill>
        <p:spPr>
          <a:xfrm>
            <a:off x="4069080" y="1179576"/>
            <a:ext cx="4846320" cy="5218706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339602-5A0D-462F-A7A8-3A4B5D167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/>
              <a:t>Specialized Equipment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7BA00CF-E733-404E-B3CE-5BDC83F867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1182560"/>
            <a:ext cx="3505200" cy="5373624"/>
          </a:xfrm>
        </p:spPr>
        <p:txBody>
          <a:bodyPr>
            <a:normAutofit/>
          </a:bodyPr>
          <a:lstStyle/>
          <a:p>
            <a:r>
              <a:rPr lang="en-US"/>
              <a:t>Palm IR</a:t>
            </a:r>
          </a:p>
          <a:p>
            <a:r>
              <a:rPr lang="en-US" err="1"/>
              <a:t>Helitorch</a:t>
            </a:r>
            <a:endParaRPr lang="en-US"/>
          </a:p>
          <a:p>
            <a:r>
              <a:rPr lang="en-US"/>
              <a:t>Aerial ignition</a:t>
            </a:r>
          </a:p>
          <a:p>
            <a:r>
              <a:rPr lang="en-US"/>
              <a:t>Terra Torch</a:t>
            </a:r>
          </a:p>
        </p:txBody>
      </p:sp>
      <p:pic>
        <p:nvPicPr>
          <p:cNvPr id="8" name="Picture Placeholder 7" descr="Left to right&#10;- Aerial Ignition&#10;- Palm IR&#10;">
            <a:extLst>
              <a:ext uri="{FF2B5EF4-FFF2-40B4-BE49-F238E27FC236}">
                <a16:creationId xmlns:a16="http://schemas.microsoft.com/office/drawing/2014/main" id="{9ED9A7A1-94A3-890E-97CE-9ADCB17A10A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67" b="40713"/>
          <a:stretch/>
        </p:blipFill>
        <p:spPr>
          <a:xfrm>
            <a:off x="2800667" y="1182560"/>
            <a:ext cx="6197029" cy="380092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8769B0-4510-4888-95C8-9FAF6D6C2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Additional Equipment</a:t>
            </a:r>
          </a:p>
        </p:txBody>
      </p:sp>
      <p:pic>
        <p:nvPicPr>
          <p:cNvPr id="6" name="Picture Placeholder 5" descr="A group of people sitting on a vehicle.&#10;&#10;">
            <a:extLst>
              <a:ext uri="{FF2B5EF4-FFF2-40B4-BE49-F238E27FC236}">
                <a16:creationId xmlns:a16="http://schemas.microsoft.com/office/drawing/2014/main" id="{568BA262-2022-BF44-F236-24CCD8B3FDE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5" b="8735"/>
          <a:stretch>
            <a:fillRect/>
          </a:stretch>
        </p:blipFill>
        <p:spPr>
          <a:xfrm>
            <a:off x="283464" y="1078992"/>
            <a:ext cx="8449056" cy="5229521"/>
          </a:xfrm>
        </p:spPr>
      </p:pic>
    </p:spTree>
    <p:extLst>
      <p:ext uri="{BB962C8B-B14F-4D97-AF65-F5344CB8AC3E}">
        <p14:creationId xmlns:p14="http://schemas.microsoft.com/office/powerpoint/2010/main" val="3390838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/>
              <a:t>Acquisition Sources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r>
              <a:rPr lang="en-US" dirty="0"/>
              <a:t>Federal</a:t>
            </a:r>
          </a:p>
          <a:p>
            <a:r>
              <a:rPr lang="en-US" dirty="0"/>
              <a:t>Cooperators</a:t>
            </a:r>
          </a:p>
          <a:p>
            <a:r>
              <a:rPr lang="en-US" dirty="0"/>
              <a:t>VIPR DPLs </a:t>
            </a:r>
          </a:p>
          <a:p>
            <a:r>
              <a:rPr lang="en-US" dirty="0"/>
              <a:t>Service and Supply Plan</a:t>
            </a:r>
          </a:p>
          <a:p>
            <a:pPr lvl="1"/>
            <a:r>
              <a:rPr lang="en-US" dirty="0"/>
              <a:t>Admin unit/local agency</a:t>
            </a:r>
          </a:p>
          <a:p>
            <a:pPr lvl="1"/>
            <a:r>
              <a:rPr lang="en-US" dirty="0"/>
              <a:t>Contracts</a:t>
            </a:r>
          </a:p>
          <a:p>
            <a:pPr lvl="1"/>
            <a:r>
              <a:rPr lang="en-US" dirty="0"/>
              <a:t>Contracting or Buying Team (BUYT) can assist</a:t>
            </a:r>
          </a:p>
          <a:p>
            <a:pPr lvl="1"/>
            <a:r>
              <a:rPr lang="en-US" dirty="0"/>
              <a:t>Inspection and inventory</a:t>
            </a:r>
          </a:p>
          <a:p>
            <a:r>
              <a:rPr lang="en-US" dirty="0"/>
              <a:t>National Guard (area, state specific)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Driving Duty Limitations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7A56B93-DC06-D751-1D07-A69011492D7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Federal Motor Carriers Safety Regulations: Commercial Driver’s License (CDL)</a:t>
            </a:r>
          </a:p>
          <a:p>
            <a:pPr lvl="0"/>
            <a:r>
              <a:rPr lang="en-US"/>
              <a:t>10 hours driving time in a 15-hour duty day</a:t>
            </a:r>
          </a:p>
          <a:p>
            <a:pPr lvl="0"/>
            <a:r>
              <a:rPr lang="en-US"/>
              <a:t>8 hours off between shifts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5D23FF-C7AC-B325-129E-C176689914E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References:</a:t>
            </a:r>
          </a:p>
          <a:p>
            <a:pPr lvl="0"/>
            <a:r>
              <a:rPr lang="en-US" i="1"/>
              <a:t>NWCG Standards for Interagency Incident Business Management</a:t>
            </a:r>
            <a:r>
              <a:rPr lang="en-US"/>
              <a:t>, PMS 902, Chapter 10</a:t>
            </a:r>
          </a:p>
          <a:p>
            <a:pPr lvl="0"/>
            <a:r>
              <a:rPr lang="en-US" i="1"/>
              <a:t>National Interagency Standards for Resource Mobilization</a:t>
            </a:r>
            <a:r>
              <a:rPr lang="en-US"/>
              <a:t>, Objectives, Policy, and Scope of Operation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/>
              <a:t>Equipment Operators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r>
              <a:rPr lang="en-US"/>
              <a:t>Might be ordered at the same time</a:t>
            </a:r>
          </a:p>
          <a:p>
            <a:r>
              <a:rPr lang="en-US"/>
              <a:t>May come with specialized equipment (no separate O number)</a:t>
            </a:r>
          </a:p>
          <a:p>
            <a:r>
              <a:rPr lang="en-US"/>
              <a:t>May be on a support order with an O number (work with the Overhead function)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Summary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81100"/>
            <a:ext cx="8686800" cy="5201412"/>
          </a:xfrm>
        </p:spPr>
        <p:txBody>
          <a:bodyPr>
            <a:normAutofit/>
          </a:bodyPr>
          <a:lstStyle/>
          <a:p>
            <a:r>
              <a:rPr lang="en-US"/>
              <a:t>Equipment resources include national mobile caterers/mobile shower facilities, engines, rolling stock, and specialized equipment.</a:t>
            </a:r>
          </a:p>
          <a:p>
            <a:r>
              <a:rPr lang="en-US"/>
              <a:t>Be sure to complete required forms in order to mobilize national equipment resources.</a:t>
            </a:r>
          </a:p>
          <a:p>
            <a:r>
              <a:rPr lang="en-US"/>
              <a:t>Engines can be sourced via agency/cooperators, contract/VIPR DPLs, and Incident Only Agreements.</a:t>
            </a:r>
          </a:p>
          <a:p>
            <a:r>
              <a:rPr lang="en-US"/>
              <a:t>Follow local procedures when ordering strike teams.</a:t>
            </a:r>
          </a:p>
          <a:p>
            <a:r>
              <a:rPr lang="en-US"/>
              <a:t>Equipment acquisition sources include agency, cooperators, Service and Supply Plan, and the National Guard.</a:t>
            </a:r>
          </a:p>
          <a:p>
            <a:r>
              <a:rPr lang="en-US"/>
              <a:t>Follow driving duty limitations guidance.</a:t>
            </a:r>
          </a:p>
          <a:p>
            <a:r>
              <a:rPr lang="en-US"/>
              <a:t>Equipment operators might be ordered at the same time, may come with specialized equipment (no separate O number), or may be on a support order with an O number.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36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70C5FC-0ED9-6839-70F3-0328E12A2A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5881"/>
            <a:ext cx="9144000" cy="914400"/>
          </a:xfrm>
          <a:prstGeom prst="rect">
            <a:avLst/>
          </a:prstGeom>
          <a:solidFill>
            <a:schemeClr val="accent3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Incident Position Standards Alignment</a:t>
            </a:r>
          </a:p>
        </p:txBody>
      </p:sp>
      <p:pic>
        <p:nvPicPr>
          <p:cNvPr id="4" name="Content Placeholder 3" descr="Two images. One with a dispatcher sitting at a desk with computers and one with two dispatchers sitting at a desk with computers. ">
            <a:extLst>
              <a:ext uri="{FF2B5EF4-FFF2-40B4-BE49-F238E27FC236}">
                <a16:creationId xmlns:a16="http://schemas.microsoft.com/office/drawing/2014/main" id="{40760F94-7599-7FC7-561C-97183DAD38A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316"/>
          <a:stretch/>
        </p:blipFill>
        <p:spPr>
          <a:xfrm>
            <a:off x="455371" y="1162642"/>
            <a:ext cx="7907394" cy="2037758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D86D2C-286E-157A-B178-78BC24348C4D}"/>
              </a:ext>
            </a:extLst>
          </p:cNvPr>
          <p:cNvSpPr txBox="1"/>
          <p:nvPr/>
        </p:nvSpPr>
        <p:spPr>
          <a:xfrm>
            <a:off x="440130" y="3200400"/>
            <a:ext cx="8170469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>
                <a:latin typeface="+mn-lt"/>
              </a:rPr>
              <a:t>This unit aligns with the following Expanded Dispatch Support Dispatcher (EDSD) </a:t>
            </a:r>
            <a:r>
              <a:rPr kumimoji="0" lang="en-US" sz="135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Incident Position Standards </a:t>
            </a:r>
            <a:r>
              <a:rPr lang="en-US" sz="1350">
                <a:latin typeface="+mn-lt"/>
              </a:rPr>
              <a:t>located at </a:t>
            </a:r>
          </a:p>
          <a:p>
            <a:r>
              <a:rPr lang="en-US" sz="1350">
                <a:hlinkClick r:id="rId5"/>
              </a:rPr>
              <a:t>https://www.nwcg.gov/positions/expanded-dispatch-support-dispatcher/standards-and-references</a:t>
            </a:r>
            <a:r>
              <a:rPr lang="en-US" sz="1350"/>
              <a:t>.</a:t>
            </a:r>
          </a:p>
          <a:p>
            <a:endParaRPr lang="en-US" sz="1350">
              <a:latin typeface="+mn-lt"/>
            </a:endParaRPr>
          </a:p>
          <a:p>
            <a:r>
              <a:rPr lang="en-US" sz="1350">
                <a:latin typeface="+mn-lt"/>
              </a:rPr>
              <a:t>EDSD responsibility alignment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50">
                <a:latin typeface="+mn-lt"/>
              </a:rPr>
              <a:t>Obtain situational awareness.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50">
                <a:latin typeface="+mn-lt"/>
              </a:rPr>
              <a:t>Review and manage existing requests.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50">
                <a:latin typeface="+mn-lt"/>
              </a:rPr>
              <a:t>Receive and manage new requests.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50">
                <a:latin typeface="+mn-lt"/>
              </a:rPr>
              <a:t>Communicate and manage resources in preparation for reassignment or demobilization.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50">
                <a:latin typeface="+mn-lt"/>
              </a:rPr>
              <a:t>Perform effectively in each of the four functional areas.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50">
                <a:latin typeface="+mn-lt"/>
              </a:rPr>
              <a:t>Establish and maintain communication with frequent contacts.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50">
                <a:latin typeface="+mn-lt"/>
              </a:rPr>
              <a:t>Complete all administrative tasks and documentation in an accurate and timely manner.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50">
                <a:latin typeface="+mn-lt"/>
              </a:rPr>
              <a:t>Prepare for and implement demobilization.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363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Equipment Resources</a:t>
            </a:r>
          </a:p>
        </p:txBody>
      </p:sp>
      <p:pic>
        <p:nvPicPr>
          <p:cNvPr id="6" name="Content Placeholder 5" descr="A bulldozer moving dirt.&#10;&#10;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7" r="19707"/>
          <a:stretch/>
        </p:blipFill>
        <p:spPr bwMode="auto">
          <a:xfrm>
            <a:off x="228600" y="1060704"/>
            <a:ext cx="4343400" cy="537667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123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663440" y="1179576"/>
            <a:ext cx="4343400" cy="5373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National mobile caterers and mobile shower facilities</a:t>
            </a:r>
          </a:p>
          <a:p>
            <a:r>
              <a:rPr lang="en-US" dirty="0"/>
              <a:t>Engines</a:t>
            </a:r>
          </a:p>
          <a:p>
            <a:r>
              <a:rPr lang="en-US" dirty="0"/>
              <a:t>Rolling stock </a:t>
            </a:r>
          </a:p>
          <a:p>
            <a:r>
              <a:rPr lang="en-US" dirty="0"/>
              <a:t>Specialized equipment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/>
              <a:t>National</a:t>
            </a:r>
            <a:r>
              <a:rPr lang="en-US"/>
              <a:t> Resources: Equipment</a:t>
            </a:r>
          </a:p>
        </p:txBody>
      </p:sp>
      <p:sp>
        <p:nvSpPr>
          <p:cNvPr id="615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National Resources are those which have national utilization, high demand, limited availability, and unique status reporting requirements identified by NICC.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• National Contract Mobile Food Services Units</a:t>
            </a:r>
          </a:p>
          <a:p>
            <a:pPr marL="0" indent="0">
              <a:buNone/>
            </a:pPr>
            <a:r>
              <a:rPr lang="en-US" dirty="0"/>
              <a:t> • National Contract Mobile Shower Facilities.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Mobile Food Services (1 of 3)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79577"/>
            <a:ext cx="5246688" cy="5373624"/>
          </a:xfrm>
        </p:spPr>
        <p:txBody>
          <a:bodyPr>
            <a:normAutofit/>
          </a:bodyPr>
          <a:lstStyle/>
          <a:p>
            <a:r>
              <a:rPr lang="en-US" dirty="0"/>
              <a:t>Required </a:t>
            </a:r>
            <a:r>
              <a:rPr lang="en-US" u="sng" dirty="0"/>
              <a:t>Federal</a:t>
            </a:r>
            <a:r>
              <a:rPr lang="en-US" dirty="0"/>
              <a:t> use when the number of people to be fed is at or above 200 persons </a:t>
            </a:r>
            <a:r>
              <a:rPr lang="en-US" u="sng" dirty="0"/>
              <a:t>per meal</a:t>
            </a:r>
            <a:r>
              <a:rPr lang="en-US" dirty="0"/>
              <a:t> and the headcount is estimated to remain at those numbers, or greater, for at least 72 hours from when the headcount first reaches 200 per meal</a:t>
            </a:r>
          </a:p>
        </p:txBody>
      </p:sp>
      <p:pic>
        <p:nvPicPr>
          <p:cNvPr id="12" name="Picture 5" descr="Person serving food."/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" r="4343"/>
          <a:stretch/>
        </p:blipFill>
        <p:spPr bwMode="auto">
          <a:xfrm>
            <a:off x="5475288" y="1175230"/>
            <a:ext cx="3520440" cy="2560320"/>
          </a:xfrm>
          <a:ln w="57150" cmpd="thickThin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ood truck with people getting food. "/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" r="260"/>
          <a:stretch/>
        </p:blipFill>
        <p:spPr bwMode="auto">
          <a:xfrm>
            <a:off x="5475288" y="3864215"/>
            <a:ext cx="3520440" cy="2560320"/>
          </a:xfrm>
          <a:ln w="57150" cmpd="thickThin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Mobile Food Services (2 of 3)</a:t>
            </a:r>
          </a:p>
        </p:txBody>
      </p:sp>
      <p:pic>
        <p:nvPicPr>
          <p:cNvPr id="8" name="Picture Placeholder 7" descr="Map displaying the location of caterers with national contracts along the west coast of the U.S.">
            <a:extLst>
              <a:ext uri="{FF2B5EF4-FFF2-40B4-BE49-F238E27FC236}">
                <a16:creationId xmlns:a16="http://schemas.microsoft.com/office/drawing/2014/main" id="{C18D9F6E-9682-4765-BA61-4B000A617C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665" r="2665"/>
          <a:stretch/>
        </p:blipFill>
        <p:spPr>
          <a:xfrm>
            <a:off x="228600" y="1060704"/>
            <a:ext cx="5257800" cy="5376672"/>
          </a:xfrm>
        </p:spPr>
      </p:pic>
      <p:sp>
        <p:nvSpPr>
          <p:cNvPr id="10243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</p:spPr>
        <p:txBody>
          <a:bodyPr>
            <a:normAutofit/>
          </a:bodyPr>
          <a:lstStyle/>
          <a:p>
            <a:r>
              <a:rPr lang="en-US"/>
              <a:t>Number of units, locations, and mandatory availability period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C3058-5B73-B16B-64E8-9A897B30E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BBD37E0-A140-397F-5E38-E17EF6880A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Mobile Food Services (3 of 3)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02A8B6-ED38-7E1C-4FAF-55F3CD5918A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Information required when ordering:</a:t>
            </a:r>
          </a:p>
          <a:p>
            <a:pPr lvl="0"/>
            <a:r>
              <a:rPr lang="en-US" dirty="0"/>
              <a:t>Name of incident, resource order number, financial code, and request number</a:t>
            </a:r>
          </a:p>
          <a:p>
            <a:pPr lvl="0"/>
            <a:r>
              <a:rPr lang="en-US" dirty="0"/>
              <a:t>Exact reporting location- must match resource order</a:t>
            </a:r>
          </a:p>
          <a:p>
            <a:pPr lvl="0"/>
            <a:r>
              <a:rPr lang="en-US" dirty="0"/>
              <a:t>Estimated time needed- must match resource order</a:t>
            </a:r>
          </a:p>
          <a:p>
            <a:pPr lvl="0"/>
            <a:r>
              <a:rPr lang="en-US" dirty="0"/>
              <a:t>Estimated number of meals for dinner, breakfast and lunch.</a:t>
            </a:r>
          </a:p>
          <a:p>
            <a:pPr lvl="0"/>
            <a:r>
              <a:rPr lang="en-US" dirty="0"/>
              <a:t>Dispatch contact information </a:t>
            </a:r>
          </a:p>
          <a:p>
            <a:pPr lvl="0"/>
            <a:r>
              <a:rPr lang="en-US" dirty="0"/>
              <a:t>Contact information for incident (typically Food Unit Leader [FDUL])</a:t>
            </a:r>
          </a:p>
        </p:txBody>
      </p:sp>
    </p:spTree>
    <p:extLst>
      <p:ext uri="{BB962C8B-B14F-4D97-AF65-F5344CB8AC3E}">
        <p14:creationId xmlns:p14="http://schemas.microsoft.com/office/powerpoint/2010/main" val="1127865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Mobile Shower Facilities (1 of 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FDE8CE-E119-51B3-5868-546286A1766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Information required when ordering</a:t>
            </a:r>
          </a:p>
          <a:p>
            <a:pPr lvl="0"/>
            <a:r>
              <a:rPr lang="en-US" dirty="0"/>
              <a:t>Name of incident, resource order number, financial code, and request number</a:t>
            </a:r>
          </a:p>
          <a:p>
            <a:pPr lvl="0"/>
            <a:r>
              <a:rPr lang="en-US" dirty="0"/>
              <a:t>Exact reporting location</a:t>
            </a:r>
          </a:p>
          <a:p>
            <a:pPr lvl="0"/>
            <a:r>
              <a:rPr lang="en-US" dirty="0"/>
              <a:t>Estimated time needed</a:t>
            </a:r>
          </a:p>
          <a:p>
            <a:pPr lvl="0"/>
            <a:r>
              <a:rPr lang="en-US" dirty="0"/>
              <a:t>Size of shower unit: large (12+ stalls) or small (4-11 stalls)</a:t>
            </a:r>
          </a:p>
          <a:p>
            <a:pPr lvl="0"/>
            <a:r>
              <a:rPr lang="en-US" dirty="0"/>
              <a:t>Contact information for additional ordering information</a:t>
            </a:r>
          </a:p>
          <a:p>
            <a:pPr lvl="0"/>
            <a:r>
              <a:rPr lang="en-US" dirty="0"/>
              <a:t>Contact information for incident (typically Facilities Unit Leader [FACL])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406882"/>
      </a:dk2>
      <a:lt2>
        <a:srgbClr val="F0F1EC"/>
      </a:lt2>
      <a:accent1>
        <a:srgbClr val="507B97"/>
      </a:accent1>
      <a:accent2>
        <a:srgbClr val="EB9922"/>
      </a:accent2>
      <a:accent3>
        <a:srgbClr val="507B97"/>
      </a:accent3>
      <a:accent4>
        <a:srgbClr val="243E90"/>
      </a:accent4>
      <a:accent5>
        <a:srgbClr val="339999"/>
      </a:accent5>
      <a:accent6>
        <a:srgbClr val="FFCC33"/>
      </a:accent6>
      <a:hlink>
        <a:srgbClr val="0000FF"/>
      </a:hlink>
      <a:folHlink>
        <a:srgbClr val="800080"/>
      </a:folHlink>
    </a:clrScheme>
    <a:fontScheme name="NWCG2020">
      <a:majorFont>
        <a:latin typeface="Verdana Pro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WCG_PPT_Template" id="{583E29E9-6BF4-4B9A-B0E2-AB96737371E7}" vid="{9985458B-BBD7-4B72-93EC-5E694DD73D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3E4A7687860A45960020D9AE0EE5D7" ma:contentTypeVersion="20" ma:contentTypeDescription="Create a new document." ma:contentTypeScope="" ma:versionID="dee74628c895436484123ea4b3c4731e">
  <xsd:schema xmlns:xsd="http://www.w3.org/2001/XMLSchema" xmlns:xs="http://www.w3.org/2001/XMLSchema" xmlns:p="http://schemas.microsoft.com/office/2006/metadata/properties" xmlns:ns1="http://schemas.microsoft.com/sharepoint/v3" xmlns:ns2="8f4e667e-aa7d-472f-b134-c2c3f016ce94" xmlns:ns3="d6065087-e8a4-4510-98a8-d9aa8c95acfc" xmlns:ns4="31062a0d-ede8-4112-b4bb-00a9c1bc8e16" targetNamespace="http://schemas.microsoft.com/office/2006/metadata/properties" ma:root="true" ma:fieldsID="177b3a9a3587441fed26e84ceca5dc94" ns1:_="" ns2:_="" ns3:_="" ns4:_="">
    <xsd:import namespace="http://schemas.microsoft.com/sharepoint/v3"/>
    <xsd:import namespace="8f4e667e-aa7d-472f-b134-c2c3f016ce94"/>
    <xsd:import namespace="d6065087-e8a4-4510-98a8-d9aa8c95acfc"/>
    <xsd:import namespace="31062a0d-ede8-4112-b4bb-00a9c1bc8e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Purpose" minOccurs="0"/>
                <xsd:element ref="ns4:TaxCatchAll" minOccurs="0"/>
                <xsd:element ref="ns2:lcf76f155ced4ddcb4097134ff3c332f" minOccurs="0"/>
                <xsd:element ref="ns1:PublishingStartDate" minOccurs="0"/>
                <xsd:element ref="ns1:PublishingExpirationDate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22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23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4e667e-aa7d-472f-b134-c2c3f016ce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Purpose" ma:index="18" nillable="true" ma:displayName="Purpose" ma:format="Dropdown" ma:internalName="Purpose">
      <xsd:simpleType>
        <xsd:restriction base="dms:Text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c5df3ad-b4e5-45d1-88c9-23db5f1fe6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065087-e8a4-4510-98a8-d9aa8c95acf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62a0d-ede8-4112-b4bb-00a9c1bc8e16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721f4047-7bd3-4d5b-9aa0-fb9c9433f37e}" ma:internalName="TaxCatchAll" ma:showField="CatchAllData" ma:web="d6065087-e8a4-4510-98a8-d9aa8c95ac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4e667e-aa7d-472f-b134-c2c3f016ce94">
      <Terms xmlns="http://schemas.microsoft.com/office/infopath/2007/PartnerControls"/>
    </lcf76f155ced4ddcb4097134ff3c332f>
    <TaxCatchAll xmlns="31062a0d-ede8-4112-b4bb-00a9c1bc8e16" xsi:nil="true"/>
    <Purpose xmlns="8f4e667e-aa7d-472f-b134-c2c3f016ce94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58C3AA-52A5-42A1-AE84-FBA7F94C8C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f4e667e-aa7d-472f-b134-c2c3f016ce94"/>
    <ds:schemaRef ds:uri="d6065087-e8a4-4510-98a8-d9aa8c95acfc"/>
    <ds:schemaRef ds:uri="31062a0d-ede8-4112-b4bb-00a9c1bc8e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F0A984-8947-4473-9524-539BE9F0A526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6449012a-99a4-4c27-a220-7865e083beed"/>
    <ds:schemaRef ds:uri="http://purl.org/dc/elements/1.1/"/>
    <ds:schemaRef ds:uri="7b9e3106-d514-4534-b3bb-930302907a2d"/>
    <ds:schemaRef ds:uri="http://purl.org/dc/terms/"/>
    <ds:schemaRef ds:uri="http://purl.org/dc/dcmitype/"/>
    <ds:schemaRef ds:uri="http://schemas.openxmlformats.org/package/2006/metadata/core-properties"/>
    <ds:schemaRef ds:uri="a8cf213b-2055-4290-ad66-55e5d31a71ac"/>
    <ds:schemaRef ds:uri="9f8aa93b-aa6a-40f7-a68f-a3c9ab9f3ec7"/>
    <ds:schemaRef ds:uri="8f4e667e-aa7d-472f-b134-c2c3f016ce94"/>
    <ds:schemaRef ds:uri="31062a0d-ede8-4112-b4bb-00a9c1bc8e16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CB395C8A-B3EC-4F48-A69B-33BE420C635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f90b97b-be46-4a00-9700-81ce4ff1b7f6}" enabled="0" method="" siteId="{cf90b97b-be46-4a00-9700-81ce4ff1b7f6}" removed="1"/>
  <clbl:label id="{ed5b36e7-01ee-4ebc-867e-e03cfa0d4697}" enabled="0" method="" siteId="{ed5b36e7-01ee-4ebc-867e-e03cfa0d469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</TotalTime>
  <Words>1414</Words>
  <Application>Microsoft Office PowerPoint</Application>
  <PresentationFormat>On-screen Show (4:3)</PresentationFormat>
  <Paragraphs>173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Verdana</vt:lpstr>
      <vt:lpstr>Verdana Pro</vt:lpstr>
      <vt:lpstr>Wingdings</vt:lpstr>
      <vt:lpstr>Custom Design</vt:lpstr>
      <vt:lpstr>D-310 Unit 2: Equipment</vt:lpstr>
      <vt:lpstr>Objectives</vt:lpstr>
      <vt:lpstr>Incident Position Standards Alignment</vt:lpstr>
      <vt:lpstr>Equipment Resources</vt:lpstr>
      <vt:lpstr>National Resources: Equipment</vt:lpstr>
      <vt:lpstr>Mobile Food Services (1 of 3)</vt:lpstr>
      <vt:lpstr>Mobile Food Services (2 of 3)</vt:lpstr>
      <vt:lpstr>Mobile Food Services (3 of 3)</vt:lpstr>
      <vt:lpstr>Mobile Shower Facilities (1 of 2)</vt:lpstr>
      <vt:lpstr>Mobile Shower Facilities (2 of 2)</vt:lpstr>
      <vt:lpstr>Activity: Mobile Food &amp; Shower Service Request Form (1 of 2)</vt:lpstr>
      <vt:lpstr>Activity: Mobile Food &amp; Shower Service Request Form (2 of 2)</vt:lpstr>
      <vt:lpstr>Demobilization</vt:lpstr>
      <vt:lpstr>Type 1 &amp; 2 Structure Engines</vt:lpstr>
      <vt:lpstr>Type 3 &amp; 4 Wildland Engines</vt:lpstr>
      <vt:lpstr>Type 5 &amp; 6 Wildland Engines</vt:lpstr>
      <vt:lpstr>Type 7 Wildland Engine</vt:lpstr>
      <vt:lpstr>Engine Sources</vt:lpstr>
      <vt:lpstr>Engine Configuration</vt:lpstr>
      <vt:lpstr>Strike Teams</vt:lpstr>
      <vt:lpstr>Rolling Stock (1 of 2)</vt:lpstr>
      <vt:lpstr>Rolling Stock (2 of 2)</vt:lpstr>
      <vt:lpstr>Specialized Equipment</vt:lpstr>
      <vt:lpstr>Additional Equipment</vt:lpstr>
      <vt:lpstr>Acquisition Sources</vt:lpstr>
      <vt:lpstr>Driving Duty Limitations</vt:lpstr>
      <vt:lpstr>Equipment Operators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D-310, Unit 2, Equipment</dc:title>
  <dc:subject>D-310, Unit 2, Equipment</dc:subject>
  <dc:creator>NWCG</dc:creator>
  <cp:keywords>D-310, Unit 2, Equipment, Expanded Dispatch Support Dispatcher, National Coordination System Committee (NCSC)</cp:keywords>
  <cp:lastModifiedBy>Tallon, Megan - FS, UT</cp:lastModifiedBy>
  <cp:revision>10</cp:revision>
  <dcterms:created xsi:type="dcterms:W3CDTF">2005-06-20T14:05:30Z</dcterms:created>
  <dcterms:modified xsi:type="dcterms:W3CDTF">2025-10-29T18:57:50Z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0x010100293E4A7687860A45960020D9AE0EE5D7</vt:lpwstr>
  </property>
  <property fmtid="{D5CDD505-2E9C-101B-9397-08002B2CF9AE}" pid="3" name="MediaServiceImageTags">
    <vt:lpwstr/>
  </property>
</Properties>
</file>